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310" r:id="rId3"/>
    <p:sldId id="293" r:id="rId4"/>
    <p:sldId id="294" r:id="rId5"/>
    <p:sldId id="296" r:id="rId6"/>
    <p:sldId id="290" r:id="rId7"/>
    <p:sldId id="279" r:id="rId8"/>
    <p:sldId id="298" r:id="rId9"/>
    <p:sldId id="259" r:id="rId10"/>
    <p:sldId id="280" r:id="rId11"/>
    <p:sldId id="285" r:id="rId12"/>
    <p:sldId id="282" r:id="rId13"/>
    <p:sldId id="256" r:id="rId14"/>
    <p:sldId id="306" r:id="rId15"/>
    <p:sldId id="309" r:id="rId16"/>
    <p:sldId id="258" r:id="rId17"/>
    <p:sldId id="302" r:id="rId18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C12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729" autoAdjust="0"/>
  </p:normalViewPr>
  <p:slideViewPr>
    <p:cSldViewPr snapToGrid="0">
      <p:cViewPr varScale="1">
        <p:scale>
          <a:sx n="52" d="100"/>
          <a:sy n="52" d="100"/>
        </p:scale>
        <p:origin x="-941" y="-8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3CFFF4C8-080C-49AD-B5F0-001B24F25FCD}" type="datetimeFigureOut">
              <a:rPr lang="es-PY"/>
              <a:pPr>
                <a:defRPr/>
              </a:pPr>
              <a:t>10/11/2010</a:t>
            </a:fld>
            <a:endParaRPr lang="es-P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Y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Y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94D4787C-F6C6-438F-8AEE-072ACB04FE8D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83A71-53AC-4C25-B1C3-8B311775B7C8}" type="slidenum">
              <a:rPr lang="es-PY" smtClean="0">
                <a:ea typeface="ＭＳ Ｐゴシック" pitchFamily="34" charset="-128"/>
              </a:rPr>
              <a:pPr/>
              <a:t>1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E02C12-91F4-4F16-B49E-41984D0A657C}" type="slidenum">
              <a:rPr lang="es-PY" smtClean="0">
                <a:ea typeface="ＭＳ Ｐゴシック" pitchFamily="34" charset="-128"/>
              </a:rPr>
              <a:pPr/>
              <a:t>10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0D5B81-C46B-4EBF-98C2-EC4FE1779E33}" type="slidenum">
              <a:rPr lang="es-PY" smtClean="0">
                <a:ea typeface="ＭＳ Ｐゴシック" pitchFamily="34" charset="-128"/>
              </a:rPr>
              <a:pPr/>
              <a:t>11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D6AB1-ACE4-41D5-AAAF-EB4B80322E92}" type="slidenum">
              <a:rPr lang="es-PY" smtClean="0">
                <a:ea typeface="ＭＳ Ｐゴシック" pitchFamily="34" charset="-128"/>
              </a:rPr>
              <a:pPr/>
              <a:t>12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76015F-3D93-4331-9316-22831C99B712}" type="slidenum">
              <a:rPr lang="es-PY" smtClean="0">
                <a:ea typeface="ＭＳ Ｐゴシック" pitchFamily="34" charset="-128"/>
              </a:rPr>
              <a:pPr/>
              <a:t>13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8D580-81ED-4EDC-9B1E-A55CF70764B8}" type="slidenum">
              <a:rPr lang="es-PY" smtClean="0">
                <a:ea typeface="ＭＳ Ｐゴシック" pitchFamily="34" charset="-128"/>
              </a:rPr>
              <a:pPr/>
              <a:t>14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44DC7F-9CBC-4579-87AA-01FDC70FFBE9}" type="slidenum">
              <a:rPr lang="es-PY" smtClean="0">
                <a:ea typeface="ＭＳ Ｐゴシック" pitchFamily="34" charset="-128"/>
              </a:rPr>
              <a:pPr/>
              <a:t>15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1B8E5-D013-49A6-8E76-B8F0C9FA890B}" type="slidenum">
              <a:rPr lang="es-PY" smtClean="0">
                <a:ea typeface="ＭＳ Ｐゴシック" pitchFamily="34" charset="-128"/>
              </a:rPr>
              <a:pPr/>
              <a:t>16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9900A-6313-4BCE-B66E-914E2F213494}" type="slidenum">
              <a:rPr lang="es-PY" smtClean="0">
                <a:ea typeface="ＭＳ Ｐゴシック" pitchFamily="34" charset="-128"/>
              </a:rPr>
              <a:pPr/>
              <a:t>17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0CC774-B3D1-40A9-9B70-6C0BE8077B0E}" type="slidenum">
              <a:rPr lang="es-PY" smtClean="0">
                <a:ea typeface="ＭＳ Ｐゴシック" pitchFamily="34" charset="-128"/>
              </a:rPr>
              <a:pPr/>
              <a:t>2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9DADCC-1D2E-47DB-A991-79F2E9BEC1CC}" type="slidenum">
              <a:rPr lang="es-PY" smtClean="0">
                <a:ea typeface="ＭＳ Ｐゴシック" pitchFamily="34" charset="-128"/>
              </a:rPr>
              <a:pPr/>
              <a:t>3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629403-BE41-4B52-851E-97618744F7B7}" type="slidenum">
              <a:rPr lang="es-PY" smtClean="0">
                <a:ea typeface="ＭＳ Ｐゴシック" pitchFamily="34" charset="-128"/>
              </a:rPr>
              <a:pPr/>
              <a:t>4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3E9F92-EE08-42D6-84B5-E4FE7350284F}" type="slidenum">
              <a:rPr lang="es-PY" smtClean="0">
                <a:ea typeface="ＭＳ Ｐゴシック" pitchFamily="34" charset="-128"/>
              </a:rPr>
              <a:pPr/>
              <a:t>6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CF3D7-4650-4330-A9E3-C4E55D0AFDC3}" type="slidenum">
              <a:rPr lang="es-PY" smtClean="0">
                <a:ea typeface="ＭＳ Ｐゴシック" pitchFamily="34" charset="-128"/>
              </a:rPr>
              <a:pPr/>
              <a:t>7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D534B-C95F-417D-9A1B-7CDFF46CAE8F}" type="slidenum">
              <a:rPr lang="es-PY" smtClean="0">
                <a:ea typeface="ＭＳ Ｐゴシック" pitchFamily="34" charset="-128"/>
              </a:rPr>
              <a:pPr/>
              <a:t>8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D471C7-0909-4D7A-BA88-8282A63A9796}" type="slidenum">
              <a:rPr lang="es-PY" smtClean="0">
                <a:ea typeface="ＭＳ Ｐゴシック" pitchFamily="34" charset="-128"/>
              </a:rPr>
              <a:pPr/>
              <a:t>9</a:t>
            </a:fld>
            <a:endParaRPr lang="es-PY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64E6-4D8E-4162-9246-B022EAACE92E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62B1-0A24-432B-B45D-795071CE68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79BC-3DBB-4B85-8C9A-06339E27D8DF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435E-43E3-438A-A0EE-0FAC7851939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5FA1-47E5-41E7-AB5E-4C4780F883FD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D2DD-6E70-4C3A-8BE9-AE86C8605F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EE7B-B43D-4CE5-8472-C8BE1F28468E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CB51-C7D2-45EE-AF33-85B257EB71B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8E03-5632-4F97-B897-E8824DD2B842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3385-D97E-4AD8-AC28-C5ABE450830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8E67-A746-44DF-AEE6-4CFC103AC870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D5F3D-B3F7-4765-8530-2CED3D3C92A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8D65-DD14-4800-9051-6A0C7EB4C381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F2DA-B295-4DDB-9776-E975E64B9AB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F621-BA19-45AE-B2BA-BC84B543C950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B0DB-A218-4809-B947-64BC0450976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54DC-300D-4371-929F-7472D0ADAB68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42BB-9ADC-41E0-A6B8-D42ED38D63B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FEE2-C4A6-4FDD-A223-A66DB88861F4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55AF-DC63-4E77-BFBB-8583D9AED99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99A6B-2310-4737-A861-AC320E41820B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0624-4080-4002-A222-C8341D6F2C6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E8D071D5-2E2E-42E6-8B88-0F36DAC36937}" type="datetime1">
              <a:rPr lang="es-ES_tradnl"/>
              <a:pPr>
                <a:defRPr/>
              </a:pPr>
              <a:t>10/11/2010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474D8569-EED5-418E-A141-3388AF6E6E2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3.wmf"/><Relationship Id="rId4" Type="http://schemas.openxmlformats.org/officeDocument/2006/relationships/image" Target="../media/image2.png"/><Relationship Id="rId9" Type="http://schemas.openxmlformats.org/officeDocument/2006/relationships/image" Target="../media/image12.jpeg"/><Relationship Id="rId14" Type="http://schemas.openxmlformats.org/officeDocument/2006/relationships/oleObject" Target="file:///C:\Documents%20and%20Settings\EEE%20PC\Escritorio\viaje%20a%20Peru%20VUI\DNA\VUI\presentacion%20vui\Despacho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login.aduana.gov.py/sso/jsp/login.jsp?site2pstoretoken=v1.2~AC95D7CF~52A57D8AFAE9EC0B97192935B3874E181B5B98DAC89653055BAB0670854B93A82853B9C1995A04B56481971D8CC8487FBEE165FAF41278921797AB0402991A88445737D5EA82B4927157DBBC758348F0A2FD29432A45ED59AD3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RTIN\Escritorio\viaje%20a%20Peru%20VUI\info%20para%20cd\VideoVUI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uana.gov.py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" descr="tap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2291" name="Título 1"/>
          <p:cNvSpPr>
            <a:spLocks noGrp="1"/>
          </p:cNvSpPr>
          <p:nvPr>
            <p:ph type="ctrTitle"/>
          </p:nvPr>
        </p:nvSpPr>
        <p:spPr>
          <a:xfrm>
            <a:off x="698500" y="769938"/>
            <a:ext cx="7735888" cy="879475"/>
          </a:xfrm>
        </p:spPr>
        <p:txBody>
          <a:bodyPr/>
          <a:lstStyle/>
          <a:p>
            <a:pPr eaLnBrk="1" hangingPunct="1"/>
            <a:r>
              <a:rPr lang="es-ES_tradnl" sz="2900" b="1" smtClean="0">
                <a:solidFill>
                  <a:srgbClr val="AC1221"/>
                </a:solidFill>
                <a:ea typeface="ＭＳ Ｐゴシック" pitchFamily="34" charset="-128"/>
              </a:rPr>
              <a:t>Principales Beneficios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2293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Imagen 7" descr="dos logos.ps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6281738"/>
            <a:ext cx="1209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Imagen 8" descr="pie de logos.ps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9413" y="61833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12299" name="Imagen 14" descr="nombre VUI.ps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6288" y="6413500"/>
            <a:ext cx="2295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1408113" y="1595438"/>
            <a:ext cx="6496050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Previsible: </a:t>
            </a:r>
            <a:r>
              <a:rPr lang="es-PY" sz="2000">
                <a:latin typeface="+mn-lt"/>
                <a:ea typeface="ＭＳ Ｐゴシック" pitchFamily="-112" charset="-128"/>
              </a:rPr>
              <a:t>Permitirá el seguimiento de la gestión, de los tiempos en el proceso de autorización e identificación de todos los actores, estatales y privados.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Gestión más eficiente: </a:t>
            </a:r>
            <a:r>
              <a:rPr lang="es-PY" sz="2000">
                <a:latin typeface="+mn-lt"/>
                <a:ea typeface="ＭＳ Ｐゴシック" pitchFamily="-112" charset="-128"/>
              </a:rPr>
              <a:t>Una gestión Pública moderna, controlable y previsible.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Información </a:t>
            </a:r>
            <a:r>
              <a:rPr lang="es-PY" sz="2000" b="1" err="1">
                <a:latin typeface="+mn-lt"/>
                <a:ea typeface="ＭＳ Ｐゴシック" pitchFamily="-112" charset="-128"/>
              </a:rPr>
              <a:t>on</a:t>
            </a:r>
            <a:r>
              <a:rPr lang="es-PY" sz="2000" b="1">
                <a:latin typeface="+mn-lt"/>
                <a:ea typeface="ＭＳ Ｐゴシック" pitchFamily="-112" charset="-128"/>
              </a:rPr>
              <a:t> line:</a:t>
            </a:r>
            <a:r>
              <a:rPr lang="es-PY" sz="2000">
                <a:latin typeface="+mn-lt"/>
                <a:ea typeface="ＭＳ Ｐゴシック" pitchFamily="-112" charset="-128"/>
              </a:rPr>
              <a:t> Con información en línea y en tiempo real.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Transparencia:</a:t>
            </a:r>
            <a:r>
              <a:rPr lang="es-PY" sz="2000">
                <a:latin typeface="+mn-lt"/>
                <a:ea typeface="ＭＳ Ｐゴシック" pitchFamily="-112" charset="-128"/>
              </a:rPr>
              <a:t> Control efectivo de los trámites de importación y los operadores involucrados en base a trámites reales.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Modernización: </a:t>
            </a:r>
            <a:r>
              <a:rPr lang="es-PY" sz="2000">
                <a:latin typeface="+mn-lt"/>
                <a:ea typeface="ＭＳ Ｐゴシック" pitchFamily="-112" charset="-128"/>
              </a:rPr>
              <a:t>Pasar de la cultura del papel y los trámites burocráticos a la cultura digital.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s-PY" b="1">
                <a:ea typeface="ＭＳ Ｐゴシック" pitchFamily="-112" charset="-128"/>
              </a:rPr>
              <a:t>Calidad de Datos</a:t>
            </a:r>
            <a:r>
              <a:rPr lang="es-PY">
                <a:ea typeface="ＭＳ Ｐゴシック" pitchFamily="-112" charset="-128"/>
              </a:rPr>
              <a:t>, unificados entre instituciones , disponible en línea.</a:t>
            </a:r>
            <a:br>
              <a:rPr lang="es-PY">
                <a:ea typeface="ＭＳ Ｐゴシック" pitchFamily="-112" charset="-128"/>
              </a:rPr>
            </a:br>
            <a:endParaRPr lang="es-PY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357166"/>
            <a:ext cx="500066" cy="635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>
                <a:latin typeface="Arial" pitchFamily="34" charset="0"/>
                <a:cs typeface="Arial" pitchFamily="34" charset="0"/>
              </a:rPr>
              <a:t>Importador Despachante Autorizado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857375" y="214313"/>
            <a:ext cx="5643563" cy="357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/>
              <a:t>Mapa De Proceso Ventanilla Única Del Importador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358214" y="357166"/>
            <a:ext cx="500066" cy="635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>
                <a:latin typeface="Arial" pitchFamily="34" charset="0"/>
                <a:cs typeface="Arial" pitchFamily="34" charset="0"/>
              </a:rPr>
              <a:t>Importador Despachante Autorizado</a:t>
            </a:r>
          </a:p>
        </p:txBody>
      </p:sp>
      <p:sp>
        <p:nvSpPr>
          <p:cNvPr id="9" name="8 Proceso"/>
          <p:cNvSpPr/>
          <p:nvPr/>
        </p:nvSpPr>
        <p:spPr>
          <a:xfrm>
            <a:off x="1928813" y="714375"/>
            <a:ext cx="2071687" cy="28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Instituciones Públicas</a:t>
            </a:r>
          </a:p>
        </p:txBody>
      </p:sp>
      <p:sp>
        <p:nvSpPr>
          <p:cNvPr id="10" name="9 Proceso"/>
          <p:cNvSpPr/>
          <p:nvPr/>
        </p:nvSpPr>
        <p:spPr>
          <a:xfrm>
            <a:off x="4500563" y="714375"/>
            <a:ext cx="3429000" cy="28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Dirección Nacional De Aduanas</a:t>
            </a: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1000125" y="1322388"/>
            <a:ext cx="1857375" cy="642937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Planificación Para La Adaptación A Los Requerimientos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286125" y="1428750"/>
            <a:ext cx="3714750" cy="428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Convenio De Cooperación y Asistencia Mutua Interinstitucional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357554" y="2285992"/>
            <a:ext cx="192882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Servicio De Importación</a:t>
            </a:r>
          </a:p>
        </p:txBody>
      </p:sp>
      <p:sp>
        <p:nvSpPr>
          <p:cNvPr id="14" name="13 Disco magnético"/>
          <p:cNvSpPr/>
          <p:nvPr/>
        </p:nvSpPr>
        <p:spPr>
          <a:xfrm>
            <a:off x="3571868" y="2857496"/>
            <a:ext cx="1500198" cy="64294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Informático Interconexión V.U.I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000100" y="3857628"/>
            <a:ext cx="7072362" cy="10715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6" name="15 Rectángulo"/>
          <p:cNvSpPr/>
          <p:nvPr/>
        </p:nvSpPr>
        <p:spPr>
          <a:xfrm>
            <a:off x="1214438" y="4013200"/>
            <a:ext cx="92868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Recepción Solicitud de Importación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384425" y="4049713"/>
            <a:ext cx="1000125" cy="642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Verificación de Datos y Documentos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670300" y="4049713"/>
            <a:ext cx="1071563" cy="642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Aprobación  de Solicitud Importación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046663" y="4113213"/>
            <a:ext cx="1143000" cy="500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Tramite en la D.N.A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500813" y="4000500"/>
            <a:ext cx="1285875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Entrega Documentos aprobados para la Importación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143500" y="5251450"/>
            <a:ext cx="164306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Gestión de Recursos  Humanos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654300" y="5724525"/>
            <a:ext cx="1776413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>
                <a:latin typeface="Arial" pitchFamily="34" charset="0"/>
                <a:cs typeface="Arial" pitchFamily="34" charset="0"/>
              </a:rPr>
              <a:t>Proveedores Varios</a:t>
            </a:r>
          </a:p>
        </p:txBody>
      </p:sp>
      <p:cxnSp>
        <p:nvCxnSpPr>
          <p:cNvPr id="25" name="24 Conector recto de flecha"/>
          <p:cNvCxnSpPr>
            <a:stCxn id="12" idx="1"/>
            <a:endCxn id="11" idx="3"/>
          </p:cNvCxnSpPr>
          <p:nvPr/>
        </p:nvCxnSpPr>
        <p:spPr>
          <a:xfrm rot="10800000" flipV="1">
            <a:off x="2857500" y="1643063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11" idx="2"/>
          </p:cNvCxnSpPr>
          <p:nvPr/>
        </p:nvCxnSpPr>
        <p:spPr>
          <a:xfrm rot="16200000" flipH="1">
            <a:off x="2964656" y="929482"/>
            <a:ext cx="320675" cy="23923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5400000">
            <a:off x="4179094" y="2713831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6" idx="3"/>
            <a:endCxn id="17" idx="1"/>
          </p:cNvCxnSpPr>
          <p:nvPr/>
        </p:nvCxnSpPr>
        <p:spPr>
          <a:xfrm>
            <a:off x="2143125" y="4370388"/>
            <a:ext cx="2413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17" idx="3"/>
            <a:endCxn id="18" idx="1"/>
          </p:cNvCxnSpPr>
          <p:nvPr/>
        </p:nvCxnSpPr>
        <p:spPr>
          <a:xfrm>
            <a:off x="3384550" y="437197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18" idx="3"/>
            <a:endCxn id="19" idx="1"/>
          </p:cNvCxnSpPr>
          <p:nvPr/>
        </p:nvCxnSpPr>
        <p:spPr>
          <a:xfrm flipV="1">
            <a:off x="4741863" y="4362450"/>
            <a:ext cx="3048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19" idx="3"/>
            <a:endCxn id="20" idx="1"/>
          </p:cNvCxnSpPr>
          <p:nvPr/>
        </p:nvCxnSpPr>
        <p:spPr>
          <a:xfrm flipV="1">
            <a:off x="6189663" y="4357688"/>
            <a:ext cx="311150" cy="4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rot="16200000" flipH="1">
            <a:off x="4148138" y="3673475"/>
            <a:ext cx="357187" cy="11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rot="5400000">
            <a:off x="6144419" y="1213644"/>
            <a:ext cx="4286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5400000">
            <a:off x="3501231" y="1213644"/>
            <a:ext cx="4286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rot="16200000" flipH="1">
            <a:off x="1624807" y="2410618"/>
            <a:ext cx="2857500" cy="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rot="5400000">
            <a:off x="1339057" y="2912269"/>
            <a:ext cx="18923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5400000" flipH="1" flipV="1">
            <a:off x="4856163" y="2857500"/>
            <a:ext cx="200183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rot="5400000">
            <a:off x="5786438" y="2428875"/>
            <a:ext cx="28590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51" name="60 CuadroTexto"/>
          <p:cNvSpPr txBox="1">
            <a:spLocks noChangeArrowheads="1"/>
          </p:cNvSpPr>
          <p:nvPr/>
        </p:nvSpPr>
        <p:spPr bwMode="auto">
          <a:xfrm>
            <a:off x="1000125" y="3611563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>
                <a:cs typeface="Arial" charset="0"/>
              </a:rPr>
              <a:t>Requisitos</a:t>
            </a:r>
          </a:p>
        </p:txBody>
      </p:sp>
      <p:sp>
        <p:nvSpPr>
          <p:cNvPr id="13352" name="61 CuadroTexto"/>
          <p:cNvSpPr txBox="1">
            <a:spLocks noChangeArrowheads="1"/>
          </p:cNvSpPr>
          <p:nvPr/>
        </p:nvSpPr>
        <p:spPr bwMode="auto">
          <a:xfrm>
            <a:off x="7358063" y="3611563"/>
            <a:ext cx="928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000">
                <a:cs typeface="Arial" charset="0"/>
              </a:rPr>
              <a:t>Producto</a:t>
            </a:r>
          </a:p>
        </p:txBody>
      </p:sp>
      <p:cxnSp>
        <p:nvCxnSpPr>
          <p:cNvPr id="64" name="63 Conector recto de flecha"/>
          <p:cNvCxnSpPr>
            <a:stCxn id="20" idx="3"/>
          </p:cNvCxnSpPr>
          <p:nvPr/>
        </p:nvCxnSpPr>
        <p:spPr>
          <a:xfrm>
            <a:off x="7786688" y="4357688"/>
            <a:ext cx="571500" cy="1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endCxn id="16" idx="1"/>
          </p:cNvCxnSpPr>
          <p:nvPr/>
        </p:nvCxnSpPr>
        <p:spPr>
          <a:xfrm>
            <a:off x="714375" y="4357688"/>
            <a:ext cx="50006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 rot="5400000">
            <a:off x="2035969" y="5179219"/>
            <a:ext cx="500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>
            <a:endCxn id="21" idx="1"/>
          </p:cNvCxnSpPr>
          <p:nvPr/>
        </p:nvCxnSpPr>
        <p:spPr>
          <a:xfrm>
            <a:off x="2286000" y="5421313"/>
            <a:ext cx="28575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 rot="5400000" flipH="1" flipV="1">
            <a:off x="5715794" y="5071269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rot="5400000">
            <a:off x="6715919" y="5428457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>
            <a:endCxn id="22" idx="3"/>
          </p:cNvCxnSpPr>
          <p:nvPr/>
        </p:nvCxnSpPr>
        <p:spPr>
          <a:xfrm rot="10800000">
            <a:off x="4430713" y="5902325"/>
            <a:ext cx="2784475" cy="28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 rot="5400000">
            <a:off x="2678113" y="5321300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030" name="Imagen 5" descr="web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n 6" descr="py importa.ps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n 7" descr="dos logos.ps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675" y="6281738"/>
            <a:ext cx="1209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n 8" descr="pie de logos.ps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59413" y="61833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1036" name="Imagen 14" descr="nombre VUI.ps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288" y="6413500"/>
            <a:ext cx="2295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80"/>
          <p:cNvSpPr txBox="1">
            <a:spLocks noChangeArrowheads="1"/>
          </p:cNvSpPr>
          <p:nvPr/>
        </p:nvSpPr>
        <p:spPr bwMode="auto">
          <a:xfrm>
            <a:off x="144463" y="2028825"/>
            <a:ext cx="1214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Importador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8" name="Text Box 180"/>
          <p:cNvSpPr txBox="1">
            <a:spLocks noChangeArrowheads="1"/>
          </p:cNvSpPr>
          <p:nvPr/>
        </p:nvSpPr>
        <p:spPr bwMode="auto">
          <a:xfrm rot="197913">
            <a:off x="2284413" y="1420813"/>
            <a:ext cx="12144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Solicita Autorización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1039" name="Picture 326" descr="CPU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3400" y="1814513"/>
            <a:ext cx="6207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80"/>
          <p:cNvSpPr txBox="1">
            <a:spLocks noChangeArrowheads="1"/>
          </p:cNvSpPr>
          <p:nvPr/>
        </p:nvSpPr>
        <p:spPr bwMode="auto">
          <a:xfrm>
            <a:off x="2787650" y="2814638"/>
            <a:ext cx="1214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VUI-SOFIA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pSp>
        <p:nvGrpSpPr>
          <p:cNvPr id="2" name="23 Grupo"/>
          <p:cNvGrpSpPr>
            <a:grpSpLocks/>
          </p:cNvGrpSpPr>
          <p:nvPr/>
        </p:nvGrpSpPr>
        <p:grpSpPr bwMode="auto">
          <a:xfrm>
            <a:off x="6645275" y="814388"/>
            <a:ext cx="1000125" cy="1000125"/>
            <a:chOff x="6572264" y="1643050"/>
            <a:chExt cx="1000132" cy="1000133"/>
          </a:xfrm>
        </p:grpSpPr>
        <p:pic>
          <p:nvPicPr>
            <p:cNvPr id="1191" name="Picture 3" descr="j020546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72264" y="1643050"/>
              <a:ext cx="8619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80"/>
            <p:cNvSpPr txBox="1">
              <a:spLocks noChangeArrowheads="1"/>
            </p:cNvSpPr>
            <p:nvPr/>
          </p:nvSpPr>
          <p:spPr bwMode="auto">
            <a:xfrm>
              <a:off x="6572264" y="2274880"/>
              <a:ext cx="1000132" cy="36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868" tIns="43434" rIns="86868" bIns="43434"/>
            <a:lstStyle/>
            <a:p>
              <a:pPr algn="ctr">
                <a:defRPr/>
              </a:pPr>
              <a:r>
                <a:rPr lang="es-ES" sz="900" b="1">
                  <a:solidFill>
                    <a:schemeClr val="accent2">
                      <a:lumMod val="75000"/>
                    </a:schemeClr>
                  </a:solidFill>
                  <a:ea typeface="ＭＳ Ｐゴシック" pitchFamily="-112" charset="-128"/>
                </a:rPr>
                <a:t>Instituciones</a:t>
              </a:r>
            </a:p>
            <a:p>
              <a:pPr algn="ctr">
                <a:defRPr/>
              </a:pPr>
              <a:r>
                <a:rPr lang="es-ES" sz="900" b="1">
                  <a:solidFill>
                    <a:schemeClr val="accent2">
                      <a:lumMod val="75000"/>
                    </a:schemeClr>
                  </a:solidFill>
                  <a:ea typeface="ＭＳ Ｐゴシック" pitchFamily="-112" charset="-128"/>
                </a:rPr>
                <a:t>autorizantes</a:t>
              </a:r>
              <a:endParaRPr lang="es-ES" sz="90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4" name="Text Box 180"/>
          <p:cNvSpPr txBox="1">
            <a:spLocks noChangeArrowheads="1"/>
          </p:cNvSpPr>
          <p:nvPr/>
        </p:nvSpPr>
        <p:spPr bwMode="auto">
          <a:xfrm rot="20661833">
            <a:off x="4641850" y="984250"/>
            <a:ext cx="12144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Solicita Autorización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cxnSp>
        <p:nvCxnSpPr>
          <p:cNvPr id="25" name="24 Forma"/>
          <p:cNvCxnSpPr/>
          <p:nvPr/>
        </p:nvCxnSpPr>
        <p:spPr>
          <a:xfrm>
            <a:off x="7507288" y="1243013"/>
            <a:ext cx="423862" cy="12144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ombo"/>
          <p:cNvSpPr/>
          <p:nvPr/>
        </p:nvSpPr>
        <p:spPr>
          <a:xfrm>
            <a:off x="7859713" y="2100263"/>
            <a:ext cx="1071562" cy="1000125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42 Forma"/>
          <p:cNvCxnSpPr/>
          <p:nvPr/>
        </p:nvCxnSpPr>
        <p:spPr>
          <a:xfrm rot="16200000" flipV="1">
            <a:off x="7088981" y="1870870"/>
            <a:ext cx="822325" cy="7096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80"/>
          <p:cNvSpPr txBox="1">
            <a:spLocks noChangeArrowheads="1"/>
          </p:cNvSpPr>
          <p:nvPr/>
        </p:nvSpPr>
        <p:spPr bwMode="auto">
          <a:xfrm>
            <a:off x="7931150" y="2457450"/>
            <a:ext cx="9286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Solicitud OK?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" name="Text Box 180"/>
          <p:cNvSpPr txBox="1">
            <a:spLocks noChangeArrowheads="1"/>
          </p:cNvSpPr>
          <p:nvPr/>
        </p:nvSpPr>
        <p:spPr bwMode="auto">
          <a:xfrm>
            <a:off x="7573963" y="2457450"/>
            <a:ext cx="357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SI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" name="Text Box 180"/>
          <p:cNvSpPr txBox="1">
            <a:spLocks noChangeArrowheads="1"/>
          </p:cNvSpPr>
          <p:nvPr/>
        </p:nvSpPr>
        <p:spPr bwMode="auto">
          <a:xfrm rot="20831494">
            <a:off x="4027488" y="1738313"/>
            <a:ext cx="25908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Autoriza, notificando al importador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cxnSp>
        <p:nvCxnSpPr>
          <p:cNvPr id="31" name="42 Forma"/>
          <p:cNvCxnSpPr>
            <a:stCxn id="26" idx="2"/>
            <a:endCxn id="20" idx="2"/>
          </p:cNvCxnSpPr>
          <p:nvPr/>
        </p:nvCxnSpPr>
        <p:spPr>
          <a:xfrm rot="5400000" flipH="1">
            <a:off x="5859463" y="563562"/>
            <a:ext cx="71438" cy="5002213"/>
          </a:xfrm>
          <a:prstGeom prst="bentConnector3">
            <a:avLst>
              <a:gd name="adj1" fmla="val -3199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80"/>
          <p:cNvSpPr txBox="1">
            <a:spLocks noChangeArrowheads="1"/>
          </p:cNvSpPr>
          <p:nvPr/>
        </p:nvSpPr>
        <p:spPr bwMode="auto">
          <a:xfrm>
            <a:off x="8359775" y="3028950"/>
            <a:ext cx="357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NO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" name="Text Box 180"/>
          <p:cNvSpPr txBox="1">
            <a:spLocks noChangeArrowheads="1"/>
          </p:cNvSpPr>
          <p:nvPr/>
        </p:nvSpPr>
        <p:spPr bwMode="auto">
          <a:xfrm>
            <a:off x="4573588" y="2886075"/>
            <a:ext cx="2286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Devuelve al importador para Ampliación o Corrección de la solicitud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2" name="AutoShape 10"/>
          <p:cNvSpPr>
            <a:spLocks noChangeArrowheads="1"/>
          </p:cNvSpPr>
          <p:nvPr/>
        </p:nvSpPr>
        <p:spPr bwMode="auto">
          <a:xfrm>
            <a:off x="1573213" y="3957638"/>
            <a:ext cx="914400" cy="609600"/>
          </a:xfrm>
          <a:prstGeom prst="flowChartMagneticDisk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1200">
                <a:solidFill>
                  <a:schemeClr val="accent2"/>
                </a:solidFill>
                <a:latin typeface="Verdana" pitchFamily="34" charset="0"/>
              </a:rPr>
              <a:t>BD SOFIA</a:t>
            </a:r>
          </a:p>
        </p:txBody>
      </p:sp>
      <p:cxnSp>
        <p:nvCxnSpPr>
          <p:cNvPr id="35" name="34 Conector recto de flecha"/>
          <p:cNvCxnSpPr>
            <a:endCxn id="1052" idx="1"/>
          </p:cNvCxnSpPr>
          <p:nvPr/>
        </p:nvCxnSpPr>
        <p:spPr>
          <a:xfrm rot="10800000" flipV="1">
            <a:off x="2030413" y="2316163"/>
            <a:ext cx="1042987" cy="16414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80"/>
          <p:cNvSpPr txBox="1">
            <a:spLocks noChangeArrowheads="1"/>
          </p:cNvSpPr>
          <p:nvPr/>
        </p:nvSpPr>
        <p:spPr bwMode="auto">
          <a:xfrm rot="18281753">
            <a:off x="1312069" y="2874169"/>
            <a:ext cx="1785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Se actualizan los datos y quedan disponibles en el Sistema Sofía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" name="computr2"/>
          <p:cNvSpPr>
            <a:spLocks noEditPoints="1" noChangeArrowheads="1"/>
          </p:cNvSpPr>
          <p:nvPr/>
        </p:nvSpPr>
        <p:spPr bwMode="auto">
          <a:xfrm>
            <a:off x="3216275" y="4029075"/>
            <a:ext cx="2214563" cy="20716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gradFill rotWithShape="1">
            <a:gsLst>
              <a:gs pos="0">
                <a:srgbClr val="005E76"/>
              </a:gs>
              <a:gs pos="50000">
                <a:srgbClr val="00CCFF"/>
              </a:gs>
              <a:gs pos="100000">
                <a:srgbClr val="005E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38" name="37 Conector recto de flecha"/>
          <p:cNvCxnSpPr>
            <a:stCxn id="37" idx="6"/>
            <a:endCxn id="1052" idx="4"/>
          </p:cNvCxnSpPr>
          <p:nvPr/>
        </p:nvCxnSpPr>
        <p:spPr>
          <a:xfrm flipH="1" flipV="1">
            <a:off x="2487613" y="4262438"/>
            <a:ext cx="1166812" cy="323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80"/>
          <p:cNvSpPr txBox="1">
            <a:spLocks noChangeArrowheads="1"/>
          </p:cNvSpPr>
          <p:nvPr/>
        </p:nvSpPr>
        <p:spPr bwMode="auto">
          <a:xfrm>
            <a:off x="4073525" y="531495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Kit SOFIA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" name="Text Box 180"/>
          <p:cNvSpPr txBox="1">
            <a:spLocks noChangeArrowheads="1"/>
          </p:cNvSpPr>
          <p:nvPr/>
        </p:nvSpPr>
        <p:spPr bwMode="auto">
          <a:xfrm rot="932045">
            <a:off x="2505075" y="4189413"/>
            <a:ext cx="12144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Autorizaciones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cxnSp>
        <p:nvCxnSpPr>
          <p:cNvPr id="41" name="42 Forma"/>
          <p:cNvCxnSpPr>
            <a:stCxn id="1052" idx="3"/>
          </p:cNvCxnSpPr>
          <p:nvPr/>
        </p:nvCxnSpPr>
        <p:spPr>
          <a:xfrm rot="5400000">
            <a:off x="1606550" y="4533901"/>
            <a:ext cx="390525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80"/>
          <p:cNvSpPr txBox="1">
            <a:spLocks noChangeArrowheads="1"/>
          </p:cNvSpPr>
          <p:nvPr/>
        </p:nvSpPr>
        <p:spPr bwMode="auto">
          <a:xfrm>
            <a:off x="1573213" y="4957763"/>
            <a:ext cx="12144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Notificaciones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" name="Text Box 180"/>
          <p:cNvSpPr txBox="1">
            <a:spLocks noChangeArrowheads="1"/>
          </p:cNvSpPr>
          <p:nvPr/>
        </p:nvSpPr>
        <p:spPr bwMode="auto">
          <a:xfrm>
            <a:off x="144463" y="5243513"/>
            <a:ext cx="1571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44" name="43 Imagen" descr="SOFIA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7775" y="4171950"/>
            <a:ext cx="1117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44 Conector recto de flecha"/>
          <p:cNvCxnSpPr/>
          <p:nvPr/>
        </p:nvCxnSpPr>
        <p:spPr>
          <a:xfrm rot="5400000" flipH="1" flipV="1">
            <a:off x="4729163" y="-531812"/>
            <a:ext cx="1000125" cy="369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rot="16200000" flipH="1" flipV="1">
            <a:off x="5061744" y="232569"/>
            <a:ext cx="715963" cy="3451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941388" y="1698625"/>
            <a:ext cx="2441575" cy="115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1320800" y="1385888"/>
          <a:ext cx="1181100" cy="642937"/>
        </p:xfrm>
        <a:graphic>
          <a:graphicData uri="http://schemas.openxmlformats.org/presentationml/2006/ole">
            <p:oleObj spid="_x0000_s1026" name="Visio" r:id="rId12" imgW="1620012" imgH="718566" progId="">
              <p:embed/>
            </p:oleObj>
          </a:graphicData>
        </a:graphic>
      </p:graphicFrame>
      <p:grpSp>
        <p:nvGrpSpPr>
          <p:cNvPr id="3" name="Group 124"/>
          <p:cNvGrpSpPr>
            <a:grpSpLocks noChangeAspect="1"/>
          </p:cNvGrpSpPr>
          <p:nvPr/>
        </p:nvGrpSpPr>
        <p:grpSpPr bwMode="auto">
          <a:xfrm>
            <a:off x="144463" y="957263"/>
            <a:ext cx="1000125" cy="1071562"/>
            <a:chOff x="158" y="1752"/>
            <a:chExt cx="499" cy="327"/>
          </a:xfrm>
        </p:grpSpPr>
        <p:sp>
          <p:nvSpPr>
            <p:cNvPr id="1075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158" y="1752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6" name="Freeform 126"/>
            <p:cNvSpPr>
              <a:spLocks/>
            </p:cNvSpPr>
            <p:nvPr/>
          </p:nvSpPr>
          <p:spPr bwMode="auto">
            <a:xfrm>
              <a:off x="158" y="2061"/>
              <a:ext cx="490" cy="15"/>
            </a:xfrm>
            <a:custGeom>
              <a:avLst/>
              <a:gdLst>
                <a:gd name="T0" fmla="*/ 0 w 3431"/>
                <a:gd name="T1" fmla="*/ 0 h 106"/>
                <a:gd name="T2" fmla="*/ 0 w 3431"/>
                <a:gd name="T3" fmla="*/ 0 h 106"/>
                <a:gd name="T4" fmla="*/ 0 w 3431"/>
                <a:gd name="T5" fmla="*/ 0 h 106"/>
                <a:gd name="T6" fmla="*/ 0 w 3431"/>
                <a:gd name="T7" fmla="*/ 0 h 106"/>
                <a:gd name="T8" fmla="*/ 0 w 3431"/>
                <a:gd name="T9" fmla="*/ 0 h 106"/>
                <a:gd name="T10" fmla="*/ 0 w 3431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1"/>
                <a:gd name="T19" fmla="*/ 0 h 106"/>
                <a:gd name="T20" fmla="*/ 3431 w 3431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1" h="106">
                  <a:moveTo>
                    <a:pt x="0" y="13"/>
                  </a:moveTo>
                  <a:lnTo>
                    <a:pt x="0" y="106"/>
                  </a:lnTo>
                  <a:lnTo>
                    <a:pt x="3431" y="106"/>
                  </a:lnTo>
                  <a:lnTo>
                    <a:pt x="302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7" name="Freeform 127"/>
            <p:cNvSpPr>
              <a:spLocks/>
            </p:cNvSpPr>
            <p:nvPr/>
          </p:nvSpPr>
          <p:spPr bwMode="auto">
            <a:xfrm>
              <a:off x="158" y="2055"/>
              <a:ext cx="383" cy="15"/>
            </a:xfrm>
            <a:custGeom>
              <a:avLst/>
              <a:gdLst>
                <a:gd name="T0" fmla="*/ 0 w 2683"/>
                <a:gd name="T1" fmla="*/ 0 h 105"/>
                <a:gd name="T2" fmla="*/ 0 w 2683"/>
                <a:gd name="T3" fmla="*/ 0 h 105"/>
                <a:gd name="T4" fmla="*/ 0 w 2683"/>
                <a:gd name="T5" fmla="*/ 0 h 105"/>
                <a:gd name="T6" fmla="*/ 0 w 2683"/>
                <a:gd name="T7" fmla="*/ 0 h 105"/>
                <a:gd name="T8" fmla="*/ 0 w 2683"/>
                <a:gd name="T9" fmla="*/ 0 h 105"/>
                <a:gd name="T10" fmla="*/ 0 w 2683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3"/>
                <a:gd name="T19" fmla="*/ 0 h 105"/>
                <a:gd name="T20" fmla="*/ 2683 w 268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3" h="105">
                  <a:moveTo>
                    <a:pt x="0" y="19"/>
                  </a:moveTo>
                  <a:lnTo>
                    <a:pt x="0" y="105"/>
                  </a:lnTo>
                  <a:lnTo>
                    <a:pt x="2683" y="105"/>
                  </a:lnTo>
                  <a:lnTo>
                    <a:pt x="205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8" name="Freeform 128"/>
            <p:cNvSpPr>
              <a:spLocks/>
            </p:cNvSpPr>
            <p:nvPr/>
          </p:nvSpPr>
          <p:spPr bwMode="auto">
            <a:xfrm>
              <a:off x="356" y="1859"/>
              <a:ext cx="295" cy="207"/>
            </a:xfrm>
            <a:custGeom>
              <a:avLst/>
              <a:gdLst>
                <a:gd name="T0" fmla="*/ 0 w 2070"/>
                <a:gd name="T1" fmla="*/ 0 h 1452"/>
                <a:gd name="T2" fmla="*/ 0 w 2070"/>
                <a:gd name="T3" fmla="*/ 0 h 1452"/>
                <a:gd name="T4" fmla="*/ 0 w 2070"/>
                <a:gd name="T5" fmla="*/ 0 h 1452"/>
                <a:gd name="T6" fmla="*/ 0 w 2070"/>
                <a:gd name="T7" fmla="*/ 0 h 1452"/>
                <a:gd name="T8" fmla="*/ 0 w 2070"/>
                <a:gd name="T9" fmla="*/ 0 h 1452"/>
                <a:gd name="T10" fmla="*/ 0 w 2070"/>
                <a:gd name="T11" fmla="*/ 0 h 1452"/>
                <a:gd name="T12" fmla="*/ 0 w 2070"/>
                <a:gd name="T13" fmla="*/ 0 h 1452"/>
                <a:gd name="T14" fmla="*/ 0 w 2070"/>
                <a:gd name="T15" fmla="*/ 0 h 1452"/>
                <a:gd name="T16" fmla="*/ 0 w 2070"/>
                <a:gd name="T17" fmla="*/ 0 h 1452"/>
                <a:gd name="T18" fmla="*/ 0 w 2070"/>
                <a:gd name="T19" fmla="*/ 0 h 1452"/>
                <a:gd name="T20" fmla="*/ 0 w 2070"/>
                <a:gd name="T21" fmla="*/ 0 h 1452"/>
                <a:gd name="T22" fmla="*/ 0 w 2070"/>
                <a:gd name="T23" fmla="*/ 0 h 1452"/>
                <a:gd name="T24" fmla="*/ 0 w 2070"/>
                <a:gd name="T25" fmla="*/ 0 h 1452"/>
                <a:gd name="T26" fmla="*/ 0 w 2070"/>
                <a:gd name="T27" fmla="*/ 0 h 1452"/>
                <a:gd name="T28" fmla="*/ 0 w 2070"/>
                <a:gd name="T29" fmla="*/ 0 h 1452"/>
                <a:gd name="T30" fmla="*/ 0 w 2070"/>
                <a:gd name="T31" fmla="*/ 0 h 1452"/>
                <a:gd name="T32" fmla="*/ 0 w 2070"/>
                <a:gd name="T33" fmla="*/ 0 h 1452"/>
                <a:gd name="T34" fmla="*/ 0 w 2070"/>
                <a:gd name="T35" fmla="*/ 0 h 1452"/>
                <a:gd name="T36" fmla="*/ 0 w 2070"/>
                <a:gd name="T37" fmla="*/ 0 h 1452"/>
                <a:gd name="T38" fmla="*/ 0 w 2070"/>
                <a:gd name="T39" fmla="*/ 0 h 1452"/>
                <a:gd name="T40" fmla="*/ 0 w 2070"/>
                <a:gd name="T41" fmla="*/ 0 h 1452"/>
                <a:gd name="T42" fmla="*/ 0 w 2070"/>
                <a:gd name="T43" fmla="*/ 0 h 1452"/>
                <a:gd name="T44" fmla="*/ 0 w 2070"/>
                <a:gd name="T45" fmla="*/ 0 h 1452"/>
                <a:gd name="T46" fmla="*/ 0 w 2070"/>
                <a:gd name="T47" fmla="*/ 0 h 1452"/>
                <a:gd name="T48" fmla="*/ 0 w 2070"/>
                <a:gd name="T49" fmla="*/ 0 h 1452"/>
                <a:gd name="T50" fmla="*/ 0 w 2070"/>
                <a:gd name="T51" fmla="*/ 0 h 1452"/>
                <a:gd name="T52" fmla="*/ 0 w 2070"/>
                <a:gd name="T53" fmla="*/ 0 h 1452"/>
                <a:gd name="T54" fmla="*/ 0 w 2070"/>
                <a:gd name="T55" fmla="*/ 0 h 1452"/>
                <a:gd name="T56" fmla="*/ 0 w 2070"/>
                <a:gd name="T57" fmla="*/ 0 h 1452"/>
                <a:gd name="T58" fmla="*/ 0 w 2070"/>
                <a:gd name="T59" fmla="*/ 0 h 1452"/>
                <a:gd name="T60" fmla="*/ 0 w 2070"/>
                <a:gd name="T61" fmla="*/ 0 h 1452"/>
                <a:gd name="T62" fmla="*/ 0 w 2070"/>
                <a:gd name="T63" fmla="*/ 0 h 1452"/>
                <a:gd name="T64" fmla="*/ 0 w 2070"/>
                <a:gd name="T65" fmla="*/ 0 h 1452"/>
                <a:gd name="T66" fmla="*/ 0 w 2070"/>
                <a:gd name="T67" fmla="*/ 0 h 1452"/>
                <a:gd name="T68" fmla="*/ 0 w 2070"/>
                <a:gd name="T69" fmla="*/ 0 h 1452"/>
                <a:gd name="T70" fmla="*/ 0 w 2070"/>
                <a:gd name="T71" fmla="*/ 0 h 1452"/>
                <a:gd name="T72" fmla="*/ 0 w 2070"/>
                <a:gd name="T73" fmla="*/ 0 h 1452"/>
                <a:gd name="T74" fmla="*/ 0 w 2070"/>
                <a:gd name="T75" fmla="*/ 0 h 14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70"/>
                <a:gd name="T115" fmla="*/ 0 h 1452"/>
                <a:gd name="T116" fmla="*/ 2070 w 2070"/>
                <a:gd name="T117" fmla="*/ 1452 h 14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70" h="1452">
                  <a:moveTo>
                    <a:pt x="346" y="288"/>
                  </a:moveTo>
                  <a:lnTo>
                    <a:pt x="157" y="372"/>
                  </a:lnTo>
                  <a:lnTo>
                    <a:pt x="71" y="453"/>
                  </a:lnTo>
                  <a:lnTo>
                    <a:pt x="0" y="674"/>
                  </a:lnTo>
                  <a:lnTo>
                    <a:pt x="67" y="1032"/>
                  </a:lnTo>
                  <a:lnTo>
                    <a:pt x="375" y="991"/>
                  </a:lnTo>
                  <a:lnTo>
                    <a:pt x="475" y="1012"/>
                  </a:lnTo>
                  <a:lnTo>
                    <a:pt x="646" y="1038"/>
                  </a:lnTo>
                  <a:lnTo>
                    <a:pt x="829" y="1151"/>
                  </a:lnTo>
                  <a:lnTo>
                    <a:pt x="890" y="1254"/>
                  </a:lnTo>
                  <a:lnTo>
                    <a:pt x="877" y="1414"/>
                  </a:lnTo>
                  <a:lnTo>
                    <a:pt x="916" y="1437"/>
                  </a:lnTo>
                  <a:lnTo>
                    <a:pt x="1801" y="1452"/>
                  </a:lnTo>
                  <a:lnTo>
                    <a:pt x="1996" y="1408"/>
                  </a:lnTo>
                  <a:lnTo>
                    <a:pt x="2070" y="1219"/>
                  </a:lnTo>
                  <a:lnTo>
                    <a:pt x="2063" y="1129"/>
                  </a:lnTo>
                  <a:lnTo>
                    <a:pt x="1995" y="951"/>
                  </a:lnTo>
                  <a:lnTo>
                    <a:pt x="1920" y="826"/>
                  </a:lnTo>
                  <a:lnTo>
                    <a:pt x="1656" y="503"/>
                  </a:lnTo>
                  <a:lnTo>
                    <a:pt x="1650" y="428"/>
                  </a:lnTo>
                  <a:lnTo>
                    <a:pt x="1553" y="389"/>
                  </a:lnTo>
                  <a:lnTo>
                    <a:pt x="1522" y="345"/>
                  </a:lnTo>
                  <a:lnTo>
                    <a:pt x="1467" y="309"/>
                  </a:lnTo>
                  <a:lnTo>
                    <a:pt x="1279" y="250"/>
                  </a:lnTo>
                  <a:lnTo>
                    <a:pt x="1129" y="223"/>
                  </a:lnTo>
                  <a:lnTo>
                    <a:pt x="993" y="197"/>
                  </a:lnTo>
                  <a:lnTo>
                    <a:pt x="931" y="65"/>
                  </a:lnTo>
                  <a:lnTo>
                    <a:pt x="885" y="0"/>
                  </a:lnTo>
                  <a:lnTo>
                    <a:pt x="854" y="35"/>
                  </a:lnTo>
                  <a:lnTo>
                    <a:pt x="867" y="191"/>
                  </a:lnTo>
                  <a:lnTo>
                    <a:pt x="802" y="355"/>
                  </a:lnTo>
                  <a:lnTo>
                    <a:pt x="692" y="468"/>
                  </a:lnTo>
                  <a:lnTo>
                    <a:pt x="563" y="506"/>
                  </a:lnTo>
                  <a:lnTo>
                    <a:pt x="488" y="381"/>
                  </a:lnTo>
                  <a:lnTo>
                    <a:pt x="406" y="376"/>
                  </a:lnTo>
                  <a:lnTo>
                    <a:pt x="365" y="339"/>
                  </a:lnTo>
                  <a:lnTo>
                    <a:pt x="346" y="28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9" name="Freeform 129"/>
            <p:cNvSpPr>
              <a:spLocks/>
            </p:cNvSpPr>
            <p:nvPr/>
          </p:nvSpPr>
          <p:spPr bwMode="auto">
            <a:xfrm>
              <a:off x="456" y="1861"/>
              <a:ext cx="125" cy="164"/>
            </a:xfrm>
            <a:custGeom>
              <a:avLst/>
              <a:gdLst>
                <a:gd name="T0" fmla="*/ 0 w 874"/>
                <a:gd name="T1" fmla="*/ 0 h 1147"/>
                <a:gd name="T2" fmla="*/ 0 w 874"/>
                <a:gd name="T3" fmla="*/ 0 h 1147"/>
                <a:gd name="T4" fmla="*/ 0 w 874"/>
                <a:gd name="T5" fmla="*/ 0 h 1147"/>
                <a:gd name="T6" fmla="*/ 0 w 874"/>
                <a:gd name="T7" fmla="*/ 0 h 1147"/>
                <a:gd name="T8" fmla="*/ 0 w 874"/>
                <a:gd name="T9" fmla="*/ 0 h 1147"/>
                <a:gd name="T10" fmla="*/ 0 w 874"/>
                <a:gd name="T11" fmla="*/ 0 h 1147"/>
                <a:gd name="T12" fmla="*/ 0 w 874"/>
                <a:gd name="T13" fmla="*/ 0 h 1147"/>
                <a:gd name="T14" fmla="*/ 0 w 874"/>
                <a:gd name="T15" fmla="*/ 0 h 1147"/>
                <a:gd name="T16" fmla="*/ 0 w 874"/>
                <a:gd name="T17" fmla="*/ 0 h 1147"/>
                <a:gd name="T18" fmla="*/ 0 w 874"/>
                <a:gd name="T19" fmla="*/ 0 h 1147"/>
                <a:gd name="T20" fmla="*/ 0 w 874"/>
                <a:gd name="T21" fmla="*/ 0 h 1147"/>
                <a:gd name="T22" fmla="*/ 0 w 874"/>
                <a:gd name="T23" fmla="*/ 0 h 1147"/>
                <a:gd name="T24" fmla="*/ 0 w 874"/>
                <a:gd name="T25" fmla="*/ 0 h 1147"/>
                <a:gd name="T26" fmla="*/ 0 w 874"/>
                <a:gd name="T27" fmla="*/ 0 h 1147"/>
                <a:gd name="T28" fmla="*/ 0 w 874"/>
                <a:gd name="T29" fmla="*/ 0 h 1147"/>
                <a:gd name="T30" fmla="*/ 0 w 874"/>
                <a:gd name="T31" fmla="*/ 0 h 1147"/>
                <a:gd name="T32" fmla="*/ 0 w 874"/>
                <a:gd name="T33" fmla="*/ 0 h 1147"/>
                <a:gd name="T34" fmla="*/ 0 w 874"/>
                <a:gd name="T35" fmla="*/ 0 h 1147"/>
                <a:gd name="T36" fmla="*/ 0 w 874"/>
                <a:gd name="T37" fmla="*/ 0 h 1147"/>
                <a:gd name="T38" fmla="*/ 0 w 874"/>
                <a:gd name="T39" fmla="*/ 0 h 1147"/>
                <a:gd name="T40" fmla="*/ 0 w 874"/>
                <a:gd name="T41" fmla="*/ 0 h 1147"/>
                <a:gd name="T42" fmla="*/ 0 w 874"/>
                <a:gd name="T43" fmla="*/ 0 h 1147"/>
                <a:gd name="T44" fmla="*/ 0 w 874"/>
                <a:gd name="T45" fmla="*/ 0 h 1147"/>
                <a:gd name="T46" fmla="*/ 0 w 874"/>
                <a:gd name="T47" fmla="*/ 0 h 1147"/>
                <a:gd name="T48" fmla="*/ 0 w 874"/>
                <a:gd name="T49" fmla="*/ 0 h 1147"/>
                <a:gd name="T50" fmla="*/ 0 w 874"/>
                <a:gd name="T51" fmla="*/ 0 h 1147"/>
                <a:gd name="T52" fmla="*/ 0 w 874"/>
                <a:gd name="T53" fmla="*/ 0 h 1147"/>
                <a:gd name="T54" fmla="*/ 0 w 874"/>
                <a:gd name="T55" fmla="*/ 0 h 1147"/>
                <a:gd name="T56" fmla="*/ 0 w 874"/>
                <a:gd name="T57" fmla="*/ 0 h 1147"/>
                <a:gd name="T58" fmla="*/ 0 w 874"/>
                <a:gd name="T59" fmla="*/ 0 h 1147"/>
                <a:gd name="T60" fmla="*/ 0 w 874"/>
                <a:gd name="T61" fmla="*/ 0 h 1147"/>
                <a:gd name="T62" fmla="*/ 0 w 874"/>
                <a:gd name="T63" fmla="*/ 0 h 1147"/>
                <a:gd name="T64" fmla="*/ 0 w 874"/>
                <a:gd name="T65" fmla="*/ 0 h 1147"/>
                <a:gd name="T66" fmla="*/ 0 w 874"/>
                <a:gd name="T67" fmla="*/ 0 h 1147"/>
                <a:gd name="T68" fmla="*/ 0 w 874"/>
                <a:gd name="T69" fmla="*/ 0 h 1147"/>
                <a:gd name="T70" fmla="*/ 0 w 874"/>
                <a:gd name="T71" fmla="*/ 0 h 1147"/>
                <a:gd name="T72" fmla="*/ 0 w 874"/>
                <a:gd name="T73" fmla="*/ 0 h 1147"/>
                <a:gd name="T74" fmla="*/ 0 w 874"/>
                <a:gd name="T75" fmla="*/ 0 h 1147"/>
                <a:gd name="T76" fmla="*/ 0 w 874"/>
                <a:gd name="T77" fmla="*/ 0 h 1147"/>
                <a:gd name="T78" fmla="*/ 0 w 874"/>
                <a:gd name="T79" fmla="*/ 0 h 1147"/>
                <a:gd name="T80" fmla="*/ 0 w 874"/>
                <a:gd name="T81" fmla="*/ 0 h 1147"/>
                <a:gd name="T82" fmla="*/ 0 w 874"/>
                <a:gd name="T83" fmla="*/ 0 h 1147"/>
                <a:gd name="T84" fmla="*/ 0 w 874"/>
                <a:gd name="T85" fmla="*/ 0 h 1147"/>
                <a:gd name="T86" fmla="*/ 0 w 874"/>
                <a:gd name="T87" fmla="*/ 0 h 1147"/>
                <a:gd name="T88" fmla="*/ 0 w 874"/>
                <a:gd name="T89" fmla="*/ 0 h 1147"/>
                <a:gd name="T90" fmla="*/ 0 w 874"/>
                <a:gd name="T91" fmla="*/ 0 h 1147"/>
                <a:gd name="T92" fmla="*/ 0 w 874"/>
                <a:gd name="T93" fmla="*/ 0 h 1147"/>
                <a:gd name="T94" fmla="*/ 0 w 874"/>
                <a:gd name="T95" fmla="*/ 0 h 1147"/>
                <a:gd name="T96" fmla="*/ 0 w 874"/>
                <a:gd name="T97" fmla="*/ 0 h 1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4"/>
                <a:gd name="T148" fmla="*/ 0 h 1147"/>
                <a:gd name="T149" fmla="*/ 874 w 874"/>
                <a:gd name="T150" fmla="*/ 1147 h 11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4" h="1147">
                  <a:moveTo>
                    <a:pt x="178" y="0"/>
                  </a:moveTo>
                  <a:lnTo>
                    <a:pt x="182" y="67"/>
                  </a:lnTo>
                  <a:lnTo>
                    <a:pt x="211" y="89"/>
                  </a:lnTo>
                  <a:lnTo>
                    <a:pt x="233" y="149"/>
                  </a:lnTo>
                  <a:lnTo>
                    <a:pt x="195" y="301"/>
                  </a:lnTo>
                  <a:lnTo>
                    <a:pt x="111" y="457"/>
                  </a:lnTo>
                  <a:lnTo>
                    <a:pt x="139" y="568"/>
                  </a:lnTo>
                  <a:lnTo>
                    <a:pt x="117" y="634"/>
                  </a:lnTo>
                  <a:lnTo>
                    <a:pt x="182" y="612"/>
                  </a:lnTo>
                  <a:lnTo>
                    <a:pt x="225" y="590"/>
                  </a:lnTo>
                  <a:lnTo>
                    <a:pt x="250" y="538"/>
                  </a:lnTo>
                  <a:lnTo>
                    <a:pt x="316" y="478"/>
                  </a:lnTo>
                  <a:lnTo>
                    <a:pt x="385" y="285"/>
                  </a:lnTo>
                  <a:lnTo>
                    <a:pt x="438" y="318"/>
                  </a:lnTo>
                  <a:lnTo>
                    <a:pt x="472" y="445"/>
                  </a:lnTo>
                  <a:lnTo>
                    <a:pt x="549" y="295"/>
                  </a:lnTo>
                  <a:lnTo>
                    <a:pt x="645" y="344"/>
                  </a:lnTo>
                  <a:lnTo>
                    <a:pt x="599" y="456"/>
                  </a:lnTo>
                  <a:lnTo>
                    <a:pt x="584" y="568"/>
                  </a:lnTo>
                  <a:lnTo>
                    <a:pt x="657" y="426"/>
                  </a:lnTo>
                  <a:lnTo>
                    <a:pt x="613" y="671"/>
                  </a:lnTo>
                  <a:lnTo>
                    <a:pt x="613" y="800"/>
                  </a:lnTo>
                  <a:lnTo>
                    <a:pt x="579" y="906"/>
                  </a:lnTo>
                  <a:lnTo>
                    <a:pt x="517" y="804"/>
                  </a:lnTo>
                  <a:lnTo>
                    <a:pt x="512" y="665"/>
                  </a:lnTo>
                  <a:lnTo>
                    <a:pt x="468" y="804"/>
                  </a:lnTo>
                  <a:lnTo>
                    <a:pt x="478" y="956"/>
                  </a:lnTo>
                  <a:lnTo>
                    <a:pt x="489" y="1053"/>
                  </a:lnTo>
                  <a:lnTo>
                    <a:pt x="411" y="1093"/>
                  </a:lnTo>
                  <a:lnTo>
                    <a:pt x="327" y="1087"/>
                  </a:lnTo>
                  <a:lnTo>
                    <a:pt x="294" y="991"/>
                  </a:lnTo>
                  <a:lnTo>
                    <a:pt x="218" y="914"/>
                  </a:lnTo>
                  <a:lnTo>
                    <a:pt x="173" y="760"/>
                  </a:lnTo>
                  <a:lnTo>
                    <a:pt x="161" y="880"/>
                  </a:lnTo>
                  <a:lnTo>
                    <a:pt x="194" y="1087"/>
                  </a:lnTo>
                  <a:lnTo>
                    <a:pt x="128" y="1049"/>
                  </a:lnTo>
                  <a:lnTo>
                    <a:pt x="73" y="904"/>
                  </a:lnTo>
                  <a:lnTo>
                    <a:pt x="0" y="981"/>
                  </a:lnTo>
                  <a:lnTo>
                    <a:pt x="139" y="1127"/>
                  </a:lnTo>
                  <a:lnTo>
                    <a:pt x="546" y="1147"/>
                  </a:lnTo>
                  <a:lnTo>
                    <a:pt x="741" y="676"/>
                  </a:lnTo>
                  <a:lnTo>
                    <a:pt x="730" y="548"/>
                  </a:lnTo>
                  <a:lnTo>
                    <a:pt x="874" y="387"/>
                  </a:lnTo>
                  <a:lnTo>
                    <a:pt x="739" y="280"/>
                  </a:lnTo>
                  <a:lnTo>
                    <a:pt x="590" y="224"/>
                  </a:lnTo>
                  <a:lnTo>
                    <a:pt x="289" y="186"/>
                  </a:lnTo>
                  <a:lnTo>
                    <a:pt x="205" y="2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0" name="Freeform 130"/>
            <p:cNvSpPr>
              <a:spLocks/>
            </p:cNvSpPr>
            <p:nvPr/>
          </p:nvSpPr>
          <p:spPr bwMode="auto">
            <a:xfrm>
              <a:off x="382" y="1795"/>
              <a:ext cx="105" cy="136"/>
            </a:xfrm>
            <a:custGeom>
              <a:avLst/>
              <a:gdLst>
                <a:gd name="T0" fmla="*/ 0 w 732"/>
                <a:gd name="T1" fmla="*/ 0 h 951"/>
                <a:gd name="T2" fmla="*/ 0 w 732"/>
                <a:gd name="T3" fmla="*/ 0 h 951"/>
                <a:gd name="T4" fmla="*/ 0 w 732"/>
                <a:gd name="T5" fmla="*/ 0 h 951"/>
                <a:gd name="T6" fmla="*/ 0 w 732"/>
                <a:gd name="T7" fmla="*/ 0 h 951"/>
                <a:gd name="T8" fmla="*/ 0 w 732"/>
                <a:gd name="T9" fmla="*/ 0 h 951"/>
                <a:gd name="T10" fmla="*/ 0 w 732"/>
                <a:gd name="T11" fmla="*/ 0 h 951"/>
                <a:gd name="T12" fmla="*/ 0 w 732"/>
                <a:gd name="T13" fmla="*/ 0 h 951"/>
                <a:gd name="T14" fmla="*/ 0 w 732"/>
                <a:gd name="T15" fmla="*/ 0 h 951"/>
                <a:gd name="T16" fmla="*/ 0 w 732"/>
                <a:gd name="T17" fmla="*/ 0 h 951"/>
                <a:gd name="T18" fmla="*/ 0 w 732"/>
                <a:gd name="T19" fmla="*/ 0 h 951"/>
                <a:gd name="T20" fmla="*/ 0 w 732"/>
                <a:gd name="T21" fmla="*/ 0 h 951"/>
                <a:gd name="T22" fmla="*/ 0 w 732"/>
                <a:gd name="T23" fmla="*/ 0 h 951"/>
                <a:gd name="T24" fmla="*/ 0 w 732"/>
                <a:gd name="T25" fmla="*/ 0 h 951"/>
                <a:gd name="T26" fmla="*/ 0 w 732"/>
                <a:gd name="T27" fmla="*/ 0 h 951"/>
                <a:gd name="T28" fmla="*/ 0 w 732"/>
                <a:gd name="T29" fmla="*/ 0 h 951"/>
                <a:gd name="T30" fmla="*/ 0 w 732"/>
                <a:gd name="T31" fmla="*/ 0 h 951"/>
                <a:gd name="T32" fmla="*/ 0 w 732"/>
                <a:gd name="T33" fmla="*/ 0 h 951"/>
                <a:gd name="T34" fmla="*/ 0 w 732"/>
                <a:gd name="T35" fmla="*/ 0 h 951"/>
                <a:gd name="T36" fmla="*/ 0 w 732"/>
                <a:gd name="T37" fmla="*/ 0 h 951"/>
                <a:gd name="T38" fmla="*/ 0 w 732"/>
                <a:gd name="T39" fmla="*/ 0 h 951"/>
                <a:gd name="T40" fmla="*/ 0 w 732"/>
                <a:gd name="T41" fmla="*/ 0 h 951"/>
                <a:gd name="T42" fmla="*/ 0 w 732"/>
                <a:gd name="T43" fmla="*/ 0 h 951"/>
                <a:gd name="T44" fmla="*/ 0 w 732"/>
                <a:gd name="T45" fmla="*/ 0 h 951"/>
                <a:gd name="T46" fmla="*/ 0 w 732"/>
                <a:gd name="T47" fmla="*/ 0 h 951"/>
                <a:gd name="T48" fmla="*/ 0 w 732"/>
                <a:gd name="T49" fmla="*/ 0 h 951"/>
                <a:gd name="T50" fmla="*/ 0 w 732"/>
                <a:gd name="T51" fmla="*/ 0 h 951"/>
                <a:gd name="T52" fmla="*/ 0 w 732"/>
                <a:gd name="T53" fmla="*/ 0 h 951"/>
                <a:gd name="T54" fmla="*/ 0 w 732"/>
                <a:gd name="T55" fmla="*/ 0 h 951"/>
                <a:gd name="T56" fmla="*/ 0 w 732"/>
                <a:gd name="T57" fmla="*/ 0 h 9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2"/>
                <a:gd name="T88" fmla="*/ 0 h 951"/>
                <a:gd name="T89" fmla="*/ 732 w 732"/>
                <a:gd name="T90" fmla="*/ 951 h 9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2" h="951">
                  <a:moveTo>
                    <a:pt x="61" y="40"/>
                  </a:moveTo>
                  <a:lnTo>
                    <a:pt x="10" y="76"/>
                  </a:lnTo>
                  <a:lnTo>
                    <a:pt x="0" y="104"/>
                  </a:lnTo>
                  <a:lnTo>
                    <a:pt x="19" y="335"/>
                  </a:lnTo>
                  <a:lnTo>
                    <a:pt x="50" y="385"/>
                  </a:lnTo>
                  <a:lnTo>
                    <a:pt x="65" y="502"/>
                  </a:lnTo>
                  <a:lnTo>
                    <a:pt x="94" y="586"/>
                  </a:lnTo>
                  <a:lnTo>
                    <a:pt x="158" y="720"/>
                  </a:lnTo>
                  <a:lnTo>
                    <a:pt x="184" y="797"/>
                  </a:lnTo>
                  <a:lnTo>
                    <a:pt x="225" y="826"/>
                  </a:lnTo>
                  <a:lnTo>
                    <a:pt x="325" y="825"/>
                  </a:lnTo>
                  <a:lnTo>
                    <a:pt x="407" y="929"/>
                  </a:lnTo>
                  <a:lnTo>
                    <a:pt x="461" y="951"/>
                  </a:lnTo>
                  <a:lnTo>
                    <a:pt x="575" y="857"/>
                  </a:lnTo>
                  <a:lnTo>
                    <a:pt x="689" y="648"/>
                  </a:lnTo>
                  <a:lnTo>
                    <a:pt x="687" y="469"/>
                  </a:lnTo>
                  <a:lnTo>
                    <a:pt x="709" y="434"/>
                  </a:lnTo>
                  <a:lnTo>
                    <a:pt x="723" y="362"/>
                  </a:lnTo>
                  <a:lnTo>
                    <a:pt x="730" y="288"/>
                  </a:lnTo>
                  <a:lnTo>
                    <a:pt x="732" y="242"/>
                  </a:lnTo>
                  <a:lnTo>
                    <a:pt x="689" y="180"/>
                  </a:lnTo>
                  <a:lnTo>
                    <a:pt x="649" y="183"/>
                  </a:lnTo>
                  <a:lnTo>
                    <a:pt x="592" y="226"/>
                  </a:lnTo>
                  <a:lnTo>
                    <a:pt x="510" y="192"/>
                  </a:lnTo>
                  <a:lnTo>
                    <a:pt x="377" y="21"/>
                  </a:lnTo>
                  <a:lnTo>
                    <a:pt x="287" y="0"/>
                  </a:lnTo>
                  <a:lnTo>
                    <a:pt x="126" y="34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1" name="Freeform 131"/>
            <p:cNvSpPr>
              <a:spLocks/>
            </p:cNvSpPr>
            <p:nvPr/>
          </p:nvSpPr>
          <p:spPr bwMode="auto">
            <a:xfrm>
              <a:off x="408" y="1877"/>
              <a:ext cx="20" cy="9"/>
            </a:xfrm>
            <a:custGeom>
              <a:avLst/>
              <a:gdLst>
                <a:gd name="T0" fmla="*/ 0 w 145"/>
                <a:gd name="T1" fmla="*/ 0 h 58"/>
                <a:gd name="T2" fmla="*/ 0 w 145"/>
                <a:gd name="T3" fmla="*/ 0 h 58"/>
                <a:gd name="T4" fmla="*/ 0 w 145"/>
                <a:gd name="T5" fmla="*/ 0 h 58"/>
                <a:gd name="T6" fmla="*/ 0 w 145"/>
                <a:gd name="T7" fmla="*/ 0 h 58"/>
                <a:gd name="T8" fmla="*/ 0 w 145"/>
                <a:gd name="T9" fmla="*/ 0 h 58"/>
                <a:gd name="T10" fmla="*/ 0 w 145"/>
                <a:gd name="T11" fmla="*/ 0 h 58"/>
                <a:gd name="T12" fmla="*/ 0 w 145"/>
                <a:gd name="T13" fmla="*/ 0 h 58"/>
                <a:gd name="T14" fmla="*/ 0 w 145"/>
                <a:gd name="T15" fmla="*/ 0 h 58"/>
                <a:gd name="T16" fmla="*/ 0 w 145"/>
                <a:gd name="T17" fmla="*/ 0 h 58"/>
                <a:gd name="T18" fmla="*/ 0 w 145"/>
                <a:gd name="T19" fmla="*/ 0 h 58"/>
                <a:gd name="T20" fmla="*/ 0 w 145"/>
                <a:gd name="T21" fmla="*/ 0 h 58"/>
                <a:gd name="T22" fmla="*/ 0 w 145"/>
                <a:gd name="T23" fmla="*/ 0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5"/>
                <a:gd name="T37" fmla="*/ 0 h 58"/>
                <a:gd name="T38" fmla="*/ 145 w 145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5" h="58">
                  <a:moveTo>
                    <a:pt x="0" y="11"/>
                  </a:moveTo>
                  <a:lnTo>
                    <a:pt x="0" y="37"/>
                  </a:lnTo>
                  <a:lnTo>
                    <a:pt x="12" y="50"/>
                  </a:lnTo>
                  <a:lnTo>
                    <a:pt x="29" y="50"/>
                  </a:lnTo>
                  <a:lnTo>
                    <a:pt x="40" y="26"/>
                  </a:lnTo>
                  <a:lnTo>
                    <a:pt x="79" y="47"/>
                  </a:lnTo>
                  <a:lnTo>
                    <a:pt x="145" y="58"/>
                  </a:lnTo>
                  <a:lnTo>
                    <a:pt x="128" y="32"/>
                  </a:lnTo>
                  <a:lnTo>
                    <a:pt x="70" y="0"/>
                  </a:lnTo>
                  <a:lnTo>
                    <a:pt x="38" y="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2" name="Freeform 132"/>
            <p:cNvSpPr>
              <a:spLocks/>
            </p:cNvSpPr>
            <p:nvPr/>
          </p:nvSpPr>
          <p:spPr bwMode="auto">
            <a:xfrm>
              <a:off x="372" y="1755"/>
              <a:ext cx="114" cy="73"/>
            </a:xfrm>
            <a:custGeom>
              <a:avLst/>
              <a:gdLst>
                <a:gd name="T0" fmla="*/ 0 w 797"/>
                <a:gd name="T1" fmla="*/ 0 h 506"/>
                <a:gd name="T2" fmla="*/ 0 w 797"/>
                <a:gd name="T3" fmla="*/ 0 h 506"/>
                <a:gd name="T4" fmla="*/ 0 w 797"/>
                <a:gd name="T5" fmla="*/ 0 h 506"/>
                <a:gd name="T6" fmla="*/ 0 w 797"/>
                <a:gd name="T7" fmla="*/ 0 h 506"/>
                <a:gd name="T8" fmla="*/ 0 w 797"/>
                <a:gd name="T9" fmla="*/ 0 h 506"/>
                <a:gd name="T10" fmla="*/ 0 w 797"/>
                <a:gd name="T11" fmla="*/ 0 h 506"/>
                <a:gd name="T12" fmla="*/ 0 w 797"/>
                <a:gd name="T13" fmla="*/ 0 h 506"/>
                <a:gd name="T14" fmla="*/ 0 w 797"/>
                <a:gd name="T15" fmla="*/ 0 h 506"/>
                <a:gd name="T16" fmla="*/ 0 w 797"/>
                <a:gd name="T17" fmla="*/ 0 h 506"/>
                <a:gd name="T18" fmla="*/ 0 w 797"/>
                <a:gd name="T19" fmla="*/ 0 h 506"/>
                <a:gd name="T20" fmla="*/ 0 w 797"/>
                <a:gd name="T21" fmla="*/ 0 h 506"/>
                <a:gd name="T22" fmla="*/ 0 w 797"/>
                <a:gd name="T23" fmla="*/ 0 h 506"/>
                <a:gd name="T24" fmla="*/ 0 w 797"/>
                <a:gd name="T25" fmla="*/ 0 h 506"/>
                <a:gd name="T26" fmla="*/ 0 w 797"/>
                <a:gd name="T27" fmla="*/ 0 h 506"/>
                <a:gd name="T28" fmla="*/ 0 w 797"/>
                <a:gd name="T29" fmla="*/ 0 h 506"/>
                <a:gd name="T30" fmla="*/ 0 w 797"/>
                <a:gd name="T31" fmla="*/ 0 h 506"/>
                <a:gd name="T32" fmla="*/ 0 w 797"/>
                <a:gd name="T33" fmla="*/ 0 h 506"/>
                <a:gd name="T34" fmla="*/ 0 w 797"/>
                <a:gd name="T35" fmla="*/ 0 h 506"/>
                <a:gd name="T36" fmla="*/ 0 w 797"/>
                <a:gd name="T37" fmla="*/ 0 h 506"/>
                <a:gd name="T38" fmla="*/ 0 w 797"/>
                <a:gd name="T39" fmla="*/ 0 h 5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97"/>
                <a:gd name="T61" fmla="*/ 0 h 506"/>
                <a:gd name="T62" fmla="*/ 797 w 797"/>
                <a:gd name="T63" fmla="*/ 506 h 5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97" h="506">
                  <a:moveTo>
                    <a:pt x="42" y="402"/>
                  </a:moveTo>
                  <a:lnTo>
                    <a:pt x="0" y="335"/>
                  </a:lnTo>
                  <a:lnTo>
                    <a:pt x="10" y="212"/>
                  </a:lnTo>
                  <a:lnTo>
                    <a:pt x="54" y="131"/>
                  </a:lnTo>
                  <a:lnTo>
                    <a:pt x="196" y="32"/>
                  </a:lnTo>
                  <a:lnTo>
                    <a:pt x="336" y="0"/>
                  </a:lnTo>
                  <a:lnTo>
                    <a:pt x="535" y="17"/>
                  </a:lnTo>
                  <a:lnTo>
                    <a:pt x="631" y="52"/>
                  </a:lnTo>
                  <a:lnTo>
                    <a:pt x="684" y="97"/>
                  </a:lnTo>
                  <a:lnTo>
                    <a:pt x="774" y="224"/>
                  </a:lnTo>
                  <a:lnTo>
                    <a:pt x="797" y="421"/>
                  </a:lnTo>
                  <a:lnTo>
                    <a:pt x="790" y="486"/>
                  </a:lnTo>
                  <a:lnTo>
                    <a:pt x="731" y="463"/>
                  </a:lnTo>
                  <a:lnTo>
                    <a:pt x="642" y="506"/>
                  </a:lnTo>
                  <a:lnTo>
                    <a:pt x="574" y="476"/>
                  </a:lnTo>
                  <a:lnTo>
                    <a:pt x="415" y="255"/>
                  </a:lnTo>
                  <a:lnTo>
                    <a:pt x="213" y="314"/>
                  </a:lnTo>
                  <a:lnTo>
                    <a:pt x="70" y="320"/>
                  </a:lnTo>
                  <a:lnTo>
                    <a:pt x="42" y="402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3" name="Freeform 133"/>
            <p:cNvSpPr>
              <a:spLocks/>
            </p:cNvSpPr>
            <p:nvPr/>
          </p:nvSpPr>
          <p:spPr bwMode="auto">
            <a:xfrm>
              <a:off x="373" y="1784"/>
              <a:ext cx="36" cy="24"/>
            </a:xfrm>
            <a:custGeom>
              <a:avLst/>
              <a:gdLst>
                <a:gd name="T0" fmla="*/ 0 w 253"/>
                <a:gd name="T1" fmla="*/ 0 h 167"/>
                <a:gd name="T2" fmla="*/ 0 w 253"/>
                <a:gd name="T3" fmla="*/ 0 h 167"/>
                <a:gd name="T4" fmla="*/ 0 w 253"/>
                <a:gd name="T5" fmla="*/ 0 h 167"/>
                <a:gd name="T6" fmla="*/ 0 w 253"/>
                <a:gd name="T7" fmla="*/ 0 h 167"/>
                <a:gd name="T8" fmla="*/ 0 w 253"/>
                <a:gd name="T9" fmla="*/ 0 h 167"/>
                <a:gd name="T10" fmla="*/ 0 w 253"/>
                <a:gd name="T11" fmla="*/ 0 h 167"/>
                <a:gd name="T12" fmla="*/ 0 w 253"/>
                <a:gd name="T13" fmla="*/ 0 h 167"/>
                <a:gd name="T14" fmla="*/ 0 w 253"/>
                <a:gd name="T15" fmla="*/ 0 h 167"/>
                <a:gd name="T16" fmla="*/ 0 w 253"/>
                <a:gd name="T17" fmla="*/ 0 h 167"/>
                <a:gd name="T18" fmla="*/ 0 w 253"/>
                <a:gd name="T19" fmla="*/ 0 h 167"/>
                <a:gd name="T20" fmla="*/ 0 w 253"/>
                <a:gd name="T21" fmla="*/ 0 h 167"/>
                <a:gd name="T22" fmla="*/ 0 w 253"/>
                <a:gd name="T23" fmla="*/ 0 h 167"/>
                <a:gd name="T24" fmla="*/ 0 w 253"/>
                <a:gd name="T25" fmla="*/ 0 h 167"/>
                <a:gd name="T26" fmla="*/ 0 w 253"/>
                <a:gd name="T27" fmla="*/ 0 h 167"/>
                <a:gd name="T28" fmla="*/ 0 w 253"/>
                <a:gd name="T29" fmla="*/ 0 h 167"/>
                <a:gd name="T30" fmla="*/ 0 w 253"/>
                <a:gd name="T31" fmla="*/ 0 h 1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67"/>
                <a:gd name="T50" fmla="*/ 253 w 253"/>
                <a:gd name="T51" fmla="*/ 167 h 1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67">
                  <a:moveTo>
                    <a:pt x="0" y="34"/>
                  </a:moveTo>
                  <a:lnTo>
                    <a:pt x="27" y="57"/>
                  </a:lnTo>
                  <a:lnTo>
                    <a:pt x="35" y="87"/>
                  </a:lnTo>
                  <a:lnTo>
                    <a:pt x="83" y="27"/>
                  </a:lnTo>
                  <a:lnTo>
                    <a:pt x="111" y="0"/>
                  </a:lnTo>
                  <a:lnTo>
                    <a:pt x="119" y="49"/>
                  </a:lnTo>
                  <a:lnTo>
                    <a:pt x="120" y="64"/>
                  </a:lnTo>
                  <a:lnTo>
                    <a:pt x="156" y="61"/>
                  </a:lnTo>
                  <a:lnTo>
                    <a:pt x="191" y="81"/>
                  </a:lnTo>
                  <a:lnTo>
                    <a:pt x="244" y="49"/>
                  </a:lnTo>
                  <a:lnTo>
                    <a:pt x="253" y="97"/>
                  </a:lnTo>
                  <a:lnTo>
                    <a:pt x="229" y="115"/>
                  </a:lnTo>
                  <a:lnTo>
                    <a:pt x="104" y="104"/>
                  </a:lnTo>
                  <a:lnTo>
                    <a:pt x="20" y="16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24C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4" name="Freeform 134"/>
            <p:cNvSpPr>
              <a:spLocks/>
            </p:cNvSpPr>
            <p:nvPr/>
          </p:nvSpPr>
          <p:spPr bwMode="auto">
            <a:xfrm>
              <a:off x="390" y="1759"/>
              <a:ext cx="96" cy="72"/>
            </a:xfrm>
            <a:custGeom>
              <a:avLst/>
              <a:gdLst>
                <a:gd name="T0" fmla="*/ 0 w 676"/>
                <a:gd name="T1" fmla="*/ 0 h 502"/>
                <a:gd name="T2" fmla="*/ 0 w 676"/>
                <a:gd name="T3" fmla="*/ 0 h 502"/>
                <a:gd name="T4" fmla="*/ 0 w 676"/>
                <a:gd name="T5" fmla="*/ 0 h 502"/>
                <a:gd name="T6" fmla="*/ 0 w 676"/>
                <a:gd name="T7" fmla="*/ 0 h 502"/>
                <a:gd name="T8" fmla="*/ 0 w 676"/>
                <a:gd name="T9" fmla="*/ 0 h 502"/>
                <a:gd name="T10" fmla="*/ 0 w 676"/>
                <a:gd name="T11" fmla="*/ 0 h 502"/>
                <a:gd name="T12" fmla="*/ 0 w 676"/>
                <a:gd name="T13" fmla="*/ 0 h 502"/>
                <a:gd name="T14" fmla="*/ 0 w 676"/>
                <a:gd name="T15" fmla="*/ 0 h 502"/>
                <a:gd name="T16" fmla="*/ 0 w 676"/>
                <a:gd name="T17" fmla="*/ 0 h 502"/>
                <a:gd name="T18" fmla="*/ 0 w 676"/>
                <a:gd name="T19" fmla="*/ 0 h 502"/>
                <a:gd name="T20" fmla="*/ 0 w 676"/>
                <a:gd name="T21" fmla="*/ 0 h 502"/>
                <a:gd name="T22" fmla="*/ 0 w 676"/>
                <a:gd name="T23" fmla="*/ 0 h 502"/>
                <a:gd name="T24" fmla="*/ 0 w 676"/>
                <a:gd name="T25" fmla="*/ 0 h 502"/>
                <a:gd name="T26" fmla="*/ 0 w 676"/>
                <a:gd name="T27" fmla="*/ 0 h 502"/>
                <a:gd name="T28" fmla="*/ 0 w 676"/>
                <a:gd name="T29" fmla="*/ 0 h 502"/>
                <a:gd name="T30" fmla="*/ 0 w 676"/>
                <a:gd name="T31" fmla="*/ 0 h 502"/>
                <a:gd name="T32" fmla="*/ 0 w 676"/>
                <a:gd name="T33" fmla="*/ 0 h 502"/>
                <a:gd name="T34" fmla="*/ 0 w 676"/>
                <a:gd name="T35" fmla="*/ 0 h 502"/>
                <a:gd name="T36" fmla="*/ 0 w 676"/>
                <a:gd name="T37" fmla="*/ 0 h 502"/>
                <a:gd name="T38" fmla="*/ 0 w 676"/>
                <a:gd name="T39" fmla="*/ 0 h 502"/>
                <a:gd name="T40" fmla="*/ 0 w 676"/>
                <a:gd name="T41" fmla="*/ 0 h 502"/>
                <a:gd name="T42" fmla="*/ 0 w 676"/>
                <a:gd name="T43" fmla="*/ 0 h 502"/>
                <a:gd name="T44" fmla="*/ 0 w 676"/>
                <a:gd name="T45" fmla="*/ 0 h 502"/>
                <a:gd name="T46" fmla="*/ 0 w 676"/>
                <a:gd name="T47" fmla="*/ 0 h 502"/>
                <a:gd name="T48" fmla="*/ 0 w 676"/>
                <a:gd name="T49" fmla="*/ 0 h 502"/>
                <a:gd name="T50" fmla="*/ 0 w 676"/>
                <a:gd name="T51" fmla="*/ 0 h 502"/>
                <a:gd name="T52" fmla="*/ 0 w 676"/>
                <a:gd name="T53" fmla="*/ 0 h 502"/>
                <a:gd name="T54" fmla="*/ 0 w 676"/>
                <a:gd name="T55" fmla="*/ 0 h 5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6"/>
                <a:gd name="T85" fmla="*/ 0 h 502"/>
                <a:gd name="T86" fmla="*/ 676 w 676"/>
                <a:gd name="T87" fmla="*/ 502 h 50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6" h="502">
                  <a:moveTo>
                    <a:pt x="0" y="58"/>
                  </a:moveTo>
                  <a:lnTo>
                    <a:pt x="80" y="15"/>
                  </a:lnTo>
                  <a:lnTo>
                    <a:pt x="144" y="0"/>
                  </a:lnTo>
                  <a:lnTo>
                    <a:pt x="126" y="21"/>
                  </a:lnTo>
                  <a:lnTo>
                    <a:pt x="171" y="31"/>
                  </a:lnTo>
                  <a:lnTo>
                    <a:pt x="199" y="54"/>
                  </a:lnTo>
                  <a:lnTo>
                    <a:pt x="294" y="61"/>
                  </a:lnTo>
                  <a:lnTo>
                    <a:pt x="271" y="88"/>
                  </a:lnTo>
                  <a:lnTo>
                    <a:pt x="363" y="120"/>
                  </a:lnTo>
                  <a:lnTo>
                    <a:pt x="360" y="140"/>
                  </a:lnTo>
                  <a:lnTo>
                    <a:pt x="422" y="170"/>
                  </a:lnTo>
                  <a:lnTo>
                    <a:pt x="358" y="176"/>
                  </a:lnTo>
                  <a:lnTo>
                    <a:pt x="400" y="211"/>
                  </a:lnTo>
                  <a:lnTo>
                    <a:pt x="496" y="228"/>
                  </a:lnTo>
                  <a:lnTo>
                    <a:pt x="502" y="182"/>
                  </a:lnTo>
                  <a:lnTo>
                    <a:pt x="475" y="97"/>
                  </a:lnTo>
                  <a:lnTo>
                    <a:pt x="527" y="116"/>
                  </a:lnTo>
                  <a:lnTo>
                    <a:pt x="573" y="146"/>
                  </a:lnTo>
                  <a:lnTo>
                    <a:pt x="620" y="226"/>
                  </a:lnTo>
                  <a:lnTo>
                    <a:pt x="668" y="267"/>
                  </a:lnTo>
                  <a:lnTo>
                    <a:pt x="676" y="420"/>
                  </a:lnTo>
                  <a:lnTo>
                    <a:pt x="604" y="432"/>
                  </a:lnTo>
                  <a:lnTo>
                    <a:pt x="530" y="502"/>
                  </a:lnTo>
                  <a:lnTo>
                    <a:pt x="430" y="441"/>
                  </a:lnTo>
                  <a:lnTo>
                    <a:pt x="284" y="176"/>
                  </a:lnTo>
                  <a:lnTo>
                    <a:pt x="11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24C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5" name="Freeform 135"/>
            <p:cNvSpPr>
              <a:spLocks/>
            </p:cNvSpPr>
            <p:nvPr/>
          </p:nvSpPr>
          <p:spPr bwMode="auto">
            <a:xfrm>
              <a:off x="377" y="2000"/>
              <a:ext cx="108" cy="62"/>
            </a:xfrm>
            <a:custGeom>
              <a:avLst/>
              <a:gdLst>
                <a:gd name="T0" fmla="*/ 0 w 761"/>
                <a:gd name="T1" fmla="*/ 0 h 431"/>
                <a:gd name="T2" fmla="*/ 0 w 761"/>
                <a:gd name="T3" fmla="*/ 0 h 431"/>
                <a:gd name="T4" fmla="*/ 0 w 761"/>
                <a:gd name="T5" fmla="*/ 0 h 431"/>
                <a:gd name="T6" fmla="*/ 0 w 761"/>
                <a:gd name="T7" fmla="*/ 0 h 431"/>
                <a:gd name="T8" fmla="*/ 0 w 761"/>
                <a:gd name="T9" fmla="*/ 0 h 431"/>
                <a:gd name="T10" fmla="*/ 0 w 761"/>
                <a:gd name="T11" fmla="*/ 0 h 431"/>
                <a:gd name="T12" fmla="*/ 0 w 761"/>
                <a:gd name="T13" fmla="*/ 0 h 431"/>
                <a:gd name="T14" fmla="*/ 0 w 761"/>
                <a:gd name="T15" fmla="*/ 0 h 431"/>
                <a:gd name="T16" fmla="*/ 0 w 761"/>
                <a:gd name="T17" fmla="*/ 0 h 431"/>
                <a:gd name="T18" fmla="*/ 0 w 761"/>
                <a:gd name="T19" fmla="*/ 0 h 431"/>
                <a:gd name="T20" fmla="*/ 0 w 761"/>
                <a:gd name="T21" fmla="*/ 0 h 431"/>
                <a:gd name="T22" fmla="*/ 0 w 761"/>
                <a:gd name="T23" fmla="*/ 0 h 431"/>
                <a:gd name="T24" fmla="*/ 0 w 761"/>
                <a:gd name="T25" fmla="*/ 0 h 431"/>
                <a:gd name="T26" fmla="*/ 0 w 761"/>
                <a:gd name="T27" fmla="*/ 0 h 431"/>
                <a:gd name="T28" fmla="*/ 0 w 761"/>
                <a:gd name="T29" fmla="*/ 0 h 431"/>
                <a:gd name="T30" fmla="*/ 0 w 761"/>
                <a:gd name="T31" fmla="*/ 0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1"/>
                <a:gd name="T49" fmla="*/ 0 h 431"/>
                <a:gd name="T50" fmla="*/ 761 w 761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1" h="431">
                  <a:moveTo>
                    <a:pt x="0" y="206"/>
                  </a:moveTo>
                  <a:lnTo>
                    <a:pt x="54" y="225"/>
                  </a:lnTo>
                  <a:lnTo>
                    <a:pt x="245" y="265"/>
                  </a:lnTo>
                  <a:lnTo>
                    <a:pt x="551" y="327"/>
                  </a:lnTo>
                  <a:lnTo>
                    <a:pt x="623" y="426"/>
                  </a:lnTo>
                  <a:lnTo>
                    <a:pt x="723" y="431"/>
                  </a:lnTo>
                  <a:lnTo>
                    <a:pt x="756" y="333"/>
                  </a:lnTo>
                  <a:lnTo>
                    <a:pt x="761" y="281"/>
                  </a:lnTo>
                  <a:lnTo>
                    <a:pt x="739" y="244"/>
                  </a:lnTo>
                  <a:lnTo>
                    <a:pt x="692" y="167"/>
                  </a:lnTo>
                  <a:lnTo>
                    <a:pt x="453" y="28"/>
                  </a:lnTo>
                  <a:lnTo>
                    <a:pt x="278" y="8"/>
                  </a:lnTo>
                  <a:lnTo>
                    <a:pt x="214" y="0"/>
                  </a:lnTo>
                  <a:lnTo>
                    <a:pt x="61" y="8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6" name="Freeform 136"/>
            <p:cNvSpPr>
              <a:spLocks/>
            </p:cNvSpPr>
            <p:nvPr/>
          </p:nvSpPr>
          <p:spPr bwMode="auto">
            <a:xfrm>
              <a:off x="227" y="2025"/>
              <a:ext cx="233" cy="38"/>
            </a:xfrm>
            <a:custGeom>
              <a:avLst/>
              <a:gdLst>
                <a:gd name="T0" fmla="*/ 0 w 1629"/>
                <a:gd name="T1" fmla="*/ 0 h 265"/>
                <a:gd name="T2" fmla="*/ 0 w 1629"/>
                <a:gd name="T3" fmla="*/ 0 h 265"/>
                <a:gd name="T4" fmla="*/ 0 w 1629"/>
                <a:gd name="T5" fmla="*/ 0 h 265"/>
                <a:gd name="T6" fmla="*/ 0 w 1629"/>
                <a:gd name="T7" fmla="*/ 0 h 265"/>
                <a:gd name="T8" fmla="*/ 0 w 1629"/>
                <a:gd name="T9" fmla="*/ 0 h 265"/>
                <a:gd name="T10" fmla="*/ 0 w 1629"/>
                <a:gd name="T11" fmla="*/ 0 h 265"/>
                <a:gd name="T12" fmla="*/ 0 w 1629"/>
                <a:gd name="T13" fmla="*/ 0 h 265"/>
                <a:gd name="T14" fmla="*/ 0 w 1629"/>
                <a:gd name="T15" fmla="*/ 0 h 265"/>
                <a:gd name="T16" fmla="*/ 0 w 1629"/>
                <a:gd name="T17" fmla="*/ 0 h 265"/>
                <a:gd name="T18" fmla="*/ 0 w 1629"/>
                <a:gd name="T19" fmla="*/ 0 h 265"/>
                <a:gd name="T20" fmla="*/ 0 w 1629"/>
                <a:gd name="T21" fmla="*/ 0 h 265"/>
                <a:gd name="T22" fmla="*/ 0 w 1629"/>
                <a:gd name="T23" fmla="*/ 0 h 265"/>
                <a:gd name="T24" fmla="*/ 0 w 1629"/>
                <a:gd name="T25" fmla="*/ 0 h 265"/>
                <a:gd name="T26" fmla="*/ 0 w 1629"/>
                <a:gd name="T27" fmla="*/ 0 h 265"/>
                <a:gd name="T28" fmla="*/ 0 w 1629"/>
                <a:gd name="T29" fmla="*/ 0 h 2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29"/>
                <a:gd name="T46" fmla="*/ 0 h 265"/>
                <a:gd name="T47" fmla="*/ 1629 w 1629"/>
                <a:gd name="T48" fmla="*/ 265 h 2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29" h="265">
                  <a:moveTo>
                    <a:pt x="0" y="138"/>
                  </a:moveTo>
                  <a:lnTo>
                    <a:pt x="193" y="35"/>
                  </a:lnTo>
                  <a:lnTo>
                    <a:pt x="190" y="109"/>
                  </a:lnTo>
                  <a:lnTo>
                    <a:pt x="700" y="89"/>
                  </a:lnTo>
                  <a:lnTo>
                    <a:pt x="862" y="0"/>
                  </a:lnTo>
                  <a:lnTo>
                    <a:pt x="913" y="4"/>
                  </a:lnTo>
                  <a:lnTo>
                    <a:pt x="938" y="66"/>
                  </a:lnTo>
                  <a:lnTo>
                    <a:pt x="1036" y="58"/>
                  </a:lnTo>
                  <a:lnTo>
                    <a:pt x="1083" y="48"/>
                  </a:lnTo>
                  <a:lnTo>
                    <a:pt x="1597" y="141"/>
                  </a:lnTo>
                  <a:lnTo>
                    <a:pt x="1629" y="262"/>
                  </a:lnTo>
                  <a:lnTo>
                    <a:pt x="948" y="259"/>
                  </a:lnTo>
                  <a:lnTo>
                    <a:pt x="21" y="265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7" name="Freeform 137"/>
            <p:cNvSpPr>
              <a:spLocks/>
            </p:cNvSpPr>
            <p:nvPr/>
          </p:nvSpPr>
          <p:spPr bwMode="auto">
            <a:xfrm>
              <a:off x="370" y="2045"/>
              <a:ext cx="82" cy="17"/>
            </a:xfrm>
            <a:custGeom>
              <a:avLst/>
              <a:gdLst>
                <a:gd name="T0" fmla="*/ 0 w 572"/>
                <a:gd name="T1" fmla="*/ 0 h 118"/>
                <a:gd name="T2" fmla="*/ 0 w 572"/>
                <a:gd name="T3" fmla="*/ 0 h 118"/>
                <a:gd name="T4" fmla="*/ 0 w 572"/>
                <a:gd name="T5" fmla="*/ 0 h 118"/>
                <a:gd name="T6" fmla="*/ 0 w 572"/>
                <a:gd name="T7" fmla="*/ 0 h 118"/>
                <a:gd name="T8" fmla="*/ 0 w 572"/>
                <a:gd name="T9" fmla="*/ 0 h 118"/>
                <a:gd name="T10" fmla="*/ 0 w 572"/>
                <a:gd name="T11" fmla="*/ 0 h 118"/>
                <a:gd name="T12" fmla="*/ 0 w 572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2"/>
                <a:gd name="T22" fmla="*/ 0 h 118"/>
                <a:gd name="T23" fmla="*/ 572 w 57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2" h="118">
                  <a:moveTo>
                    <a:pt x="0" y="115"/>
                  </a:moveTo>
                  <a:lnTo>
                    <a:pt x="34" y="14"/>
                  </a:lnTo>
                  <a:lnTo>
                    <a:pt x="100" y="0"/>
                  </a:lnTo>
                  <a:lnTo>
                    <a:pt x="572" y="54"/>
                  </a:lnTo>
                  <a:lnTo>
                    <a:pt x="565" y="118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8" name="Freeform 138"/>
            <p:cNvSpPr>
              <a:spLocks/>
            </p:cNvSpPr>
            <p:nvPr/>
          </p:nvSpPr>
          <p:spPr bwMode="auto">
            <a:xfrm>
              <a:off x="199" y="1897"/>
              <a:ext cx="172" cy="130"/>
            </a:xfrm>
            <a:custGeom>
              <a:avLst/>
              <a:gdLst>
                <a:gd name="T0" fmla="*/ 0 w 1207"/>
                <a:gd name="T1" fmla="*/ 0 h 909"/>
                <a:gd name="T2" fmla="*/ 0 w 1207"/>
                <a:gd name="T3" fmla="*/ 0 h 909"/>
                <a:gd name="T4" fmla="*/ 0 w 1207"/>
                <a:gd name="T5" fmla="*/ 0 h 909"/>
                <a:gd name="T6" fmla="*/ 0 w 1207"/>
                <a:gd name="T7" fmla="*/ 0 h 909"/>
                <a:gd name="T8" fmla="*/ 0 w 1207"/>
                <a:gd name="T9" fmla="*/ 0 h 909"/>
                <a:gd name="T10" fmla="*/ 0 w 1207"/>
                <a:gd name="T11" fmla="*/ 0 h 909"/>
                <a:gd name="T12" fmla="*/ 0 w 1207"/>
                <a:gd name="T13" fmla="*/ 0 h 909"/>
                <a:gd name="T14" fmla="*/ 0 w 1207"/>
                <a:gd name="T15" fmla="*/ 0 h 9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7"/>
                <a:gd name="T25" fmla="*/ 0 h 909"/>
                <a:gd name="T26" fmla="*/ 1207 w 1207"/>
                <a:gd name="T27" fmla="*/ 909 h 9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7" h="909">
                  <a:moveTo>
                    <a:pt x="0" y="106"/>
                  </a:moveTo>
                  <a:lnTo>
                    <a:pt x="1005" y="0"/>
                  </a:lnTo>
                  <a:lnTo>
                    <a:pt x="1207" y="909"/>
                  </a:lnTo>
                  <a:lnTo>
                    <a:pt x="1120" y="909"/>
                  </a:lnTo>
                  <a:lnTo>
                    <a:pt x="915" y="81"/>
                  </a:lnTo>
                  <a:lnTo>
                    <a:pt x="17" y="20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9" name="Freeform 139"/>
            <p:cNvSpPr>
              <a:spLocks/>
            </p:cNvSpPr>
            <p:nvPr/>
          </p:nvSpPr>
          <p:spPr bwMode="auto">
            <a:xfrm>
              <a:off x="414" y="2028"/>
              <a:ext cx="71" cy="33"/>
            </a:xfrm>
            <a:custGeom>
              <a:avLst/>
              <a:gdLst>
                <a:gd name="T0" fmla="*/ 0 w 502"/>
                <a:gd name="T1" fmla="*/ 0 h 230"/>
                <a:gd name="T2" fmla="*/ 0 w 502"/>
                <a:gd name="T3" fmla="*/ 0 h 230"/>
                <a:gd name="T4" fmla="*/ 0 w 502"/>
                <a:gd name="T5" fmla="*/ 0 h 230"/>
                <a:gd name="T6" fmla="*/ 0 w 502"/>
                <a:gd name="T7" fmla="*/ 0 h 230"/>
                <a:gd name="T8" fmla="*/ 0 w 502"/>
                <a:gd name="T9" fmla="*/ 0 h 230"/>
                <a:gd name="T10" fmla="*/ 0 w 502"/>
                <a:gd name="T11" fmla="*/ 0 h 230"/>
                <a:gd name="T12" fmla="*/ 0 w 502"/>
                <a:gd name="T13" fmla="*/ 0 h 230"/>
                <a:gd name="T14" fmla="*/ 0 w 502"/>
                <a:gd name="T15" fmla="*/ 0 h 230"/>
                <a:gd name="T16" fmla="*/ 0 w 502"/>
                <a:gd name="T17" fmla="*/ 0 h 230"/>
                <a:gd name="T18" fmla="*/ 0 w 502"/>
                <a:gd name="T19" fmla="*/ 0 h 230"/>
                <a:gd name="T20" fmla="*/ 0 w 502"/>
                <a:gd name="T21" fmla="*/ 0 h 230"/>
                <a:gd name="T22" fmla="*/ 0 w 502"/>
                <a:gd name="T23" fmla="*/ 0 h 230"/>
                <a:gd name="T24" fmla="*/ 0 w 502"/>
                <a:gd name="T25" fmla="*/ 0 h 230"/>
                <a:gd name="T26" fmla="*/ 0 w 502"/>
                <a:gd name="T27" fmla="*/ 0 h 230"/>
                <a:gd name="T28" fmla="*/ 0 w 502"/>
                <a:gd name="T29" fmla="*/ 0 h 230"/>
                <a:gd name="T30" fmla="*/ 0 w 502"/>
                <a:gd name="T31" fmla="*/ 0 h 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2"/>
                <a:gd name="T49" fmla="*/ 0 h 230"/>
                <a:gd name="T50" fmla="*/ 502 w 502"/>
                <a:gd name="T51" fmla="*/ 230 h 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2" h="230">
                  <a:moveTo>
                    <a:pt x="0" y="68"/>
                  </a:moveTo>
                  <a:lnTo>
                    <a:pt x="67" y="46"/>
                  </a:lnTo>
                  <a:lnTo>
                    <a:pt x="117" y="13"/>
                  </a:lnTo>
                  <a:lnTo>
                    <a:pt x="158" y="0"/>
                  </a:lnTo>
                  <a:lnTo>
                    <a:pt x="224" y="15"/>
                  </a:lnTo>
                  <a:lnTo>
                    <a:pt x="272" y="80"/>
                  </a:lnTo>
                  <a:lnTo>
                    <a:pt x="383" y="153"/>
                  </a:lnTo>
                  <a:lnTo>
                    <a:pt x="433" y="170"/>
                  </a:lnTo>
                  <a:lnTo>
                    <a:pt x="463" y="146"/>
                  </a:lnTo>
                  <a:lnTo>
                    <a:pt x="476" y="41"/>
                  </a:lnTo>
                  <a:lnTo>
                    <a:pt x="502" y="105"/>
                  </a:lnTo>
                  <a:lnTo>
                    <a:pt x="479" y="212"/>
                  </a:lnTo>
                  <a:lnTo>
                    <a:pt x="385" y="230"/>
                  </a:lnTo>
                  <a:lnTo>
                    <a:pt x="263" y="10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0" name="Freeform 140"/>
            <p:cNvSpPr>
              <a:spLocks/>
            </p:cNvSpPr>
            <p:nvPr/>
          </p:nvSpPr>
          <p:spPr bwMode="auto">
            <a:xfrm>
              <a:off x="399" y="2015"/>
              <a:ext cx="46" cy="22"/>
            </a:xfrm>
            <a:custGeom>
              <a:avLst/>
              <a:gdLst>
                <a:gd name="T0" fmla="*/ 0 w 323"/>
                <a:gd name="T1" fmla="*/ 0 h 155"/>
                <a:gd name="T2" fmla="*/ 0 w 323"/>
                <a:gd name="T3" fmla="*/ 0 h 155"/>
                <a:gd name="T4" fmla="*/ 0 w 323"/>
                <a:gd name="T5" fmla="*/ 0 h 155"/>
                <a:gd name="T6" fmla="*/ 0 w 323"/>
                <a:gd name="T7" fmla="*/ 0 h 155"/>
                <a:gd name="T8" fmla="*/ 0 w 323"/>
                <a:gd name="T9" fmla="*/ 0 h 155"/>
                <a:gd name="T10" fmla="*/ 0 w 323"/>
                <a:gd name="T11" fmla="*/ 0 h 155"/>
                <a:gd name="T12" fmla="*/ 0 w 323"/>
                <a:gd name="T13" fmla="*/ 0 h 155"/>
                <a:gd name="T14" fmla="*/ 0 w 323"/>
                <a:gd name="T15" fmla="*/ 0 h 155"/>
                <a:gd name="T16" fmla="*/ 0 w 323"/>
                <a:gd name="T17" fmla="*/ 0 h 155"/>
                <a:gd name="T18" fmla="*/ 0 w 323"/>
                <a:gd name="T19" fmla="*/ 0 h 155"/>
                <a:gd name="T20" fmla="*/ 0 w 323"/>
                <a:gd name="T21" fmla="*/ 0 h 155"/>
                <a:gd name="T22" fmla="*/ 0 w 323"/>
                <a:gd name="T23" fmla="*/ 0 h 155"/>
                <a:gd name="T24" fmla="*/ 0 w 323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3"/>
                <a:gd name="T40" fmla="*/ 0 h 155"/>
                <a:gd name="T41" fmla="*/ 323 w 323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3" h="155">
                  <a:moveTo>
                    <a:pt x="0" y="146"/>
                  </a:moveTo>
                  <a:lnTo>
                    <a:pt x="46" y="117"/>
                  </a:lnTo>
                  <a:lnTo>
                    <a:pt x="78" y="59"/>
                  </a:lnTo>
                  <a:lnTo>
                    <a:pt x="108" y="23"/>
                  </a:lnTo>
                  <a:lnTo>
                    <a:pt x="196" y="0"/>
                  </a:lnTo>
                  <a:lnTo>
                    <a:pt x="290" y="30"/>
                  </a:lnTo>
                  <a:lnTo>
                    <a:pt x="323" y="50"/>
                  </a:lnTo>
                  <a:lnTo>
                    <a:pt x="307" y="51"/>
                  </a:lnTo>
                  <a:lnTo>
                    <a:pt x="214" y="33"/>
                  </a:lnTo>
                  <a:lnTo>
                    <a:pt x="119" y="90"/>
                  </a:lnTo>
                  <a:lnTo>
                    <a:pt x="60" y="15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1" name="Freeform 141"/>
            <p:cNvSpPr>
              <a:spLocks/>
            </p:cNvSpPr>
            <p:nvPr/>
          </p:nvSpPr>
          <p:spPr bwMode="auto">
            <a:xfrm>
              <a:off x="393" y="2007"/>
              <a:ext cx="24" cy="28"/>
            </a:xfrm>
            <a:custGeom>
              <a:avLst/>
              <a:gdLst>
                <a:gd name="T0" fmla="*/ 0 w 173"/>
                <a:gd name="T1" fmla="*/ 0 h 195"/>
                <a:gd name="T2" fmla="*/ 0 w 173"/>
                <a:gd name="T3" fmla="*/ 0 h 195"/>
                <a:gd name="T4" fmla="*/ 0 w 173"/>
                <a:gd name="T5" fmla="*/ 0 h 195"/>
                <a:gd name="T6" fmla="*/ 0 w 173"/>
                <a:gd name="T7" fmla="*/ 0 h 195"/>
                <a:gd name="T8" fmla="*/ 0 w 173"/>
                <a:gd name="T9" fmla="*/ 0 h 195"/>
                <a:gd name="T10" fmla="*/ 0 w 173"/>
                <a:gd name="T11" fmla="*/ 0 h 195"/>
                <a:gd name="T12" fmla="*/ 0 w 173"/>
                <a:gd name="T13" fmla="*/ 0 h 195"/>
                <a:gd name="T14" fmla="*/ 0 w 173"/>
                <a:gd name="T15" fmla="*/ 0 h 195"/>
                <a:gd name="T16" fmla="*/ 0 w 173"/>
                <a:gd name="T17" fmla="*/ 0 h 195"/>
                <a:gd name="T18" fmla="*/ 0 w 173"/>
                <a:gd name="T19" fmla="*/ 0 h 195"/>
                <a:gd name="T20" fmla="*/ 0 w 173"/>
                <a:gd name="T21" fmla="*/ 0 h 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"/>
                <a:gd name="T34" fmla="*/ 0 h 195"/>
                <a:gd name="T35" fmla="*/ 173 w 173"/>
                <a:gd name="T36" fmla="*/ 195 h 1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" h="195">
                  <a:moveTo>
                    <a:pt x="173" y="13"/>
                  </a:moveTo>
                  <a:lnTo>
                    <a:pt x="135" y="0"/>
                  </a:lnTo>
                  <a:lnTo>
                    <a:pt x="119" y="10"/>
                  </a:lnTo>
                  <a:lnTo>
                    <a:pt x="75" y="42"/>
                  </a:lnTo>
                  <a:lnTo>
                    <a:pt x="21" y="103"/>
                  </a:lnTo>
                  <a:lnTo>
                    <a:pt x="0" y="188"/>
                  </a:lnTo>
                  <a:lnTo>
                    <a:pt x="29" y="195"/>
                  </a:lnTo>
                  <a:lnTo>
                    <a:pt x="58" y="111"/>
                  </a:lnTo>
                  <a:lnTo>
                    <a:pt x="117" y="44"/>
                  </a:lnTo>
                  <a:lnTo>
                    <a:pt x="173" y="13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2" name="Freeform 142"/>
            <p:cNvSpPr>
              <a:spLocks/>
            </p:cNvSpPr>
            <p:nvPr/>
          </p:nvSpPr>
          <p:spPr bwMode="auto">
            <a:xfrm>
              <a:off x="383" y="2017"/>
              <a:ext cx="9" cy="14"/>
            </a:xfrm>
            <a:custGeom>
              <a:avLst/>
              <a:gdLst>
                <a:gd name="T0" fmla="*/ 0 w 63"/>
                <a:gd name="T1" fmla="*/ 0 h 101"/>
                <a:gd name="T2" fmla="*/ 0 w 63"/>
                <a:gd name="T3" fmla="*/ 0 h 101"/>
                <a:gd name="T4" fmla="*/ 0 w 63"/>
                <a:gd name="T5" fmla="*/ 0 h 101"/>
                <a:gd name="T6" fmla="*/ 0 w 63"/>
                <a:gd name="T7" fmla="*/ 0 h 101"/>
                <a:gd name="T8" fmla="*/ 0 w 63"/>
                <a:gd name="T9" fmla="*/ 0 h 101"/>
                <a:gd name="T10" fmla="*/ 0 w 63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01"/>
                <a:gd name="T20" fmla="*/ 63 w 63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01">
                  <a:moveTo>
                    <a:pt x="2" y="101"/>
                  </a:moveTo>
                  <a:lnTo>
                    <a:pt x="0" y="77"/>
                  </a:lnTo>
                  <a:lnTo>
                    <a:pt x="63" y="0"/>
                  </a:lnTo>
                  <a:lnTo>
                    <a:pt x="43" y="74"/>
                  </a:lnTo>
                  <a:lnTo>
                    <a:pt x="2" y="101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3" name="Freeform 143"/>
            <p:cNvSpPr>
              <a:spLocks/>
            </p:cNvSpPr>
            <p:nvPr/>
          </p:nvSpPr>
          <p:spPr bwMode="auto">
            <a:xfrm>
              <a:off x="386" y="1793"/>
              <a:ext cx="94" cy="134"/>
            </a:xfrm>
            <a:custGeom>
              <a:avLst/>
              <a:gdLst>
                <a:gd name="T0" fmla="*/ 0 w 656"/>
                <a:gd name="T1" fmla="*/ 0 h 934"/>
                <a:gd name="T2" fmla="*/ 0 w 656"/>
                <a:gd name="T3" fmla="*/ 0 h 934"/>
                <a:gd name="T4" fmla="*/ 0 w 656"/>
                <a:gd name="T5" fmla="*/ 0 h 934"/>
                <a:gd name="T6" fmla="*/ 0 w 656"/>
                <a:gd name="T7" fmla="*/ 0 h 934"/>
                <a:gd name="T8" fmla="*/ 0 w 656"/>
                <a:gd name="T9" fmla="*/ 0 h 934"/>
                <a:gd name="T10" fmla="*/ 0 w 656"/>
                <a:gd name="T11" fmla="*/ 0 h 934"/>
                <a:gd name="T12" fmla="*/ 0 w 656"/>
                <a:gd name="T13" fmla="*/ 0 h 934"/>
                <a:gd name="T14" fmla="*/ 0 w 656"/>
                <a:gd name="T15" fmla="*/ 0 h 934"/>
                <a:gd name="T16" fmla="*/ 0 w 656"/>
                <a:gd name="T17" fmla="*/ 0 h 934"/>
                <a:gd name="T18" fmla="*/ 0 w 656"/>
                <a:gd name="T19" fmla="*/ 0 h 934"/>
                <a:gd name="T20" fmla="*/ 0 w 656"/>
                <a:gd name="T21" fmla="*/ 0 h 934"/>
                <a:gd name="T22" fmla="*/ 0 w 656"/>
                <a:gd name="T23" fmla="*/ 0 h 934"/>
                <a:gd name="T24" fmla="*/ 0 w 656"/>
                <a:gd name="T25" fmla="*/ 0 h 934"/>
                <a:gd name="T26" fmla="*/ 0 w 656"/>
                <a:gd name="T27" fmla="*/ 0 h 934"/>
                <a:gd name="T28" fmla="*/ 0 w 656"/>
                <a:gd name="T29" fmla="*/ 0 h 934"/>
                <a:gd name="T30" fmla="*/ 0 w 656"/>
                <a:gd name="T31" fmla="*/ 0 h 934"/>
                <a:gd name="T32" fmla="*/ 0 w 656"/>
                <a:gd name="T33" fmla="*/ 0 h 934"/>
                <a:gd name="T34" fmla="*/ 0 w 656"/>
                <a:gd name="T35" fmla="*/ 0 h 934"/>
                <a:gd name="T36" fmla="*/ 0 w 656"/>
                <a:gd name="T37" fmla="*/ 0 h 934"/>
                <a:gd name="T38" fmla="*/ 0 w 656"/>
                <a:gd name="T39" fmla="*/ 0 h 934"/>
                <a:gd name="T40" fmla="*/ 0 w 656"/>
                <a:gd name="T41" fmla="*/ 0 h 934"/>
                <a:gd name="T42" fmla="*/ 0 w 656"/>
                <a:gd name="T43" fmla="*/ 0 h 934"/>
                <a:gd name="T44" fmla="*/ 0 w 656"/>
                <a:gd name="T45" fmla="*/ 0 h 934"/>
                <a:gd name="T46" fmla="*/ 0 w 656"/>
                <a:gd name="T47" fmla="*/ 0 h 934"/>
                <a:gd name="T48" fmla="*/ 0 w 656"/>
                <a:gd name="T49" fmla="*/ 0 h 934"/>
                <a:gd name="T50" fmla="*/ 0 w 656"/>
                <a:gd name="T51" fmla="*/ 0 h 934"/>
                <a:gd name="T52" fmla="*/ 0 w 656"/>
                <a:gd name="T53" fmla="*/ 0 h 934"/>
                <a:gd name="T54" fmla="*/ 0 w 656"/>
                <a:gd name="T55" fmla="*/ 0 h 934"/>
                <a:gd name="T56" fmla="*/ 0 w 656"/>
                <a:gd name="T57" fmla="*/ 0 h 934"/>
                <a:gd name="T58" fmla="*/ 0 w 656"/>
                <a:gd name="T59" fmla="*/ 0 h 934"/>
                <a:gd name="T60" fmla="*/ 0 w 656"/>
                <a:gd name="T61" fmla="*/ 0 h 934"/>
                <a:gd name="T62" fmla="*/ 0 w 656"/>
                <a:gd name="T63" fmla="*/ 0 h 934"/>
                <a:gd name="T64" fmla="*/ 0 w 656"/>
                <a:gd name="T65" fmla="*/ 0 h 934"/>
                <a:gd name="T66" fmla="*/ 0 w 656"/>
                <a:gd name="T67" fmla="*/ 0 h 934"/>
                <a:gd name="T68" fmla="*/ 0 w 656"/>
                <a:gd name="T69" fmla="*/ 0 h 934"/>
                <a:gd name="T70" fmla="*/ 0 w 656"/>
                <a:gd name="T71" fmla="*/ 0 h 934"/>
                <a:gd name="T72" fmla="*/ 0 w 656"/>
                <a:gd name="T73" fmla="*/ 0 h 934"/>
                <a:gd name="T74" fmla="*/ 0 w 656"/>
                <a:gd name="T75" fmla="*/ 0 h 934"/>
                <a:gd name="T76" fmla="*/ 0 w 656"/>
                <a:gd name="T77" fmla="*/ 0 h 934"/>
                <a:gd name="T78" fmla="*/ 0 w 656"/>
                <a:gd name="T79" fmla="*/ 0 h 934"/>
                <a:gd name="T80" fmla="*/ 0 w 656"/>
                <a:gd name="T81" fmla="*/ 0 h 934"/>
                <a:gd name="T82" fmla="*/ 0 w 656"/>
                <a:gd name="T83" fmla="*/ 0 h 934"/>
                <a:gd name="T84" fmla="*/ 0 w 656"/>
                <a:gd name="T85" fmla="*/ 0 h 934"/>
                <a:gd name="T86" fmla="*/ 0 w 656"/>
                <a:gd name="T87" fmla="*/ 0 h 934"/>
                <a:gd name="T88" fmla="*/ 0 w 656"/>
                <a:gd name="T89" fmla="*/ 0 h 934"/>
                <a:gd name="T90" fmla="*/ 0 w 656"/>
                <a:gd name="T91" fmla="*/ 0 h 934"/>
                <a:gd name="T92" fmla="*/ 0 w 656"/>
                <a:gd name="T93" fmla="*/ 0 h 934"/>
                <a:gd name="T94" fmla="*/ 0 w 656"/>
                <a:gd name="T95" fmla="*/ 0 h 934"/>
                <a:gd name="T96" fmla="*/ 0 w 656"/>
                <a:gd name="T97" fmla="*/ 0 h 934"/>
                <a:gd name="T98" fmla="*/ 0 w 656"/>
                <a:gd name="T99" fmla="*/ 0 h 934"/>
                <a:gd name="T100" fmla="*/ 0 w 656"/>
                <a:gd name="T101" fmla="*/ 0 h 9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6"/>
                <a:gd name="T154" fmla="*/ 0 h 934"/>
                <a:gd name="T155" fmla="*/ 656 w 656"/>
                <a:gd name="T156" fmla="*/ 934 h 9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6" h="934">
                  <a:moveTo>
                    <a:pt x="9" y="50"/>
                  </a:moveTo>
                  <a:lnTo>
                    <a:pt x="0" y="74"/>
                  </a:lnTo>
                  <a:lnTo>
                    <a:pt x="60" y="63"/>
                  </a:lnTo>
                  <a:lnTo>
                    <a:pt x="112" y="70"/>
                  </a:lnTo>
                  <a:lnTo>
                    <a:pt x="144" y="62"/>
                  </a:lnTo>
                  <a:lnTo>
                    <a:pt x="237" y="44"/>
                  </a:lnTo>
                  <a:lnTo>
                    <a:pt x="315" y="46"/>
                  </a:lnTo>
                  <a:lnTo>
                    <a:pt x="342" y="75"/>
                  </a:lnTo>
                  <a:lnTo>
                    <a:pt x="335" y="122"/>
                  </a:lnTo>
                  <a:lnTo>
                    <a:pt x="338" y="168"/>
                  </a:lnTo>
                  <a:lnTo>
                    <a:pt x="323" y="256"/>
                  </a:lnTo>
                  <a:lnTo>
                    <a:pt x="343" y="296"/>
                  </a:lnTo>
                  <a:lnTo>
                    <a:pt x="406" y="333"/>
                  </a:lnTo>
                  <a:lnTo>
                    <a:pt x="424" y="377"/>
                  </a:lnTo>
                  <a:lnTo>
                    <a:pt x="412" y="449"/>
                  </a:lnTo>
                  <a:lnTo>
                    <a:pt x="394" y="502"/>
                  </a:lnTo>
                  <a:lnTo>
                    <a:pt x="405" y="572"/>
                  </a:lnTo>
                  <a:lnTo>
                    <a:pt x="417" y="627"/>
                  </a:lnTo>
                  <a:lnTo>
                    <a:pt x="411" y="698"/>
                  </a:lnTo>
                  <a:lnTo>
                    <a:pt x="381" y="649"/>
                  </a:lnTo>
                  <a:lnTo>
                    <a:pt x="371" y="750"/>
                  </a:lnTo>
                  <a:lnTo>
                    <a:pt x="325" y="800"/>
                  </a:lnTo>
                  <a:lnTo>
                    <a:pt x="275" y="809"/>
                  </a:lnTo>
                  <a:lnTo>
                    <a:pt x="204" y="817"/>
                  </a:lnTo>
                  <a:lnTo>
                    <a:pt x="188" y="829"/>
                  </a:lnTo>
                  <a:lnTo>
                    <a:pt x="222" y="844"/>
                  </a:lnTo>
                  <a:lnTo>
                    <a:pt x="322" y="836"/>
                  </a:lnTo>
                  <a:lnTo>
                    <a:pt x="356" y="845"/>
                  </a:lnTo>
                  <a:lnTo>
                    <a:pt x="421" y="828"/>
                  </a:lnTo>
                  <a:lnTo>
                    <a:pt x="501" y="784"/>
                  </a:lnTo>
                  <a:lnTo>
                    <a:pt x="566" y="740"/>
                  </a:lnTo>
                  <a:lnTo>
                    <a:pt x="552" y="806"/>
                  </a:lnTo>
                  <a:lnTo>
                    <a:pt x="513" y="864"/>
                  </a:lnTo>
                  <a:lnTo>
                    <a:pt x="459" y="934"/>
                  </a:lnTo>
                  <a:lnTo>
                    <a:pt x="568" y="849"/>
                  </a:lnTo>
                  <a:lnTo>
                    <a:pt x="656" y="690"/>
                  </a:lnTo>
                  <a:lnTo>
                    <a:pt x="655" y="544"/>
                  </a:lnTo>
                  <a:lnTo>
                    <a:pt x="640" y="499"/>
                  </a:lnTo>
                  <a:lnTo>
                    <a:pt x="591" y="486"/>
                  </a:lnTo>
                  <a:lnTo>
                    <a:pt x="582" y="453"/>
                  </a:lnTo>
                  <a:lnTo>
                    <a:pt x="589" y="305"/>
                  </a:lnTo>
                  <a:lnTo>
                    <a:pt x="612" y="245"/>
                  </a:lnTo>
                  <a:lnTo>
                    <a:pt x="582" y="224"/>
                  </a:lnTo>
                  <a:lnTo>
                    <a:pt x="530" y="262"/>
                  </a:lnTo>
                  <a:lnTo>
                    <a:pt x="427" y="161"/>
                  </a:lnTo>
                  <a:lnTo>
                    <a:pt x="382" y="47"/>
                  </a:lnTo>
                  <a:lnTo>
                    <a:pt x="313" y="0"/>
                  </a:lnTo>
                  <a:lnTo>
                    <a:pt x="146" y="26"/>
                  </a:lnTo>
                  <a:lnTo>
                    <a:pt x="75" y="39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4" name="Freeform 144"/>
            <p:cNvSpPr>
              <a:spLocks/>
            </p:cNvSpPr>
            <p:nvPr/>
          </p:nvSpPr>
          <p:spPr bwMode="auto">
            <a:xfrm>
              <a:off x="385" y="1841"/>
              <a:ext cx="16" cy="19"/>
            </a:xfrm>
            <a:custGeom>
              <a:avLst/>
              <a:gdLst>
                <a:gd name="T0" fmla="*/ 0 w 110"/>
                <a:gd name="T1" fmla="*/ 0 h 135"/>
                <a:gd name="T2" fmla="*/ 0 w 110"/>
                <a:gd name="T3" fmla="*/ 0 h 135"/>
                <a:gd name="T4" fmla="*/ 0 w 110"/>
                <a:gd name="T5" fmla="*/ 0 h 135"/>
                <a:gd name="T6" fmla="*/ 0 w 110"/>
                <a:gd name="T7" fmla="*/ 0 h 135"/>
                <a:gd name="T8" fmla="*/ 0 w 110"/>
                <a:gd name="T9" fmla="*/ 0 h 135"/>
                <a:gd name="T10" fmla="*/ 0 w 110"/>
                <a:gd name="T11" fmla="*/ 0 h 135"/>
                <a:gd name="T12" fmla="*/ 0 w 110"/>
                <a:gd name="T13" fmla="*/ 0 h 135"/>
                <a:gd name="T14" fmla="*/ 0 w 110"/>
                <a:gd name="T15" fmla="*/ 0 h 135"/>
                <a:gd name="T16" fmla="*/ 0 w 110"/>
                <a:gd name="T17" fmla="*/ 0 h 135"/>
                <a:gd name="T18" fmla="*/ 0 w 110"/>
                <a:gd name="T19" fmla="*/ 0 h 135"/>
                <a:gd name="T20" fmla="*/ 0 w 110"/>
                <a:gd name="T21" fmla="*/ 0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135"/>
                <a:gd name="T35" fmla="*/ 110 w 110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135">
                  <a:moveTo>
                    <a:pt x="0" y="14"/>
                  </a:moveTo>
                  <a:lnTo>
                    <a:pt x="32" y="0"/>
                  </a:lnTo>
                  <a:lnTo>
                    <a:pt x="93" y="0"/>
                  </a:lnTo>
                  <a:lnTo>
                    <a:pt x="107" y="34"/>
                  </a:lnTo>
                  <a:lnTo>
                    <a:pt x="110" y="75"/>
                  </a:lnTo>
                  <a:lnTo>
                    <a:pt x="92" y="123"/>
                  </a:lnTo>
                  <a:lnTo>
                    <a:pt x="66" y="135"/>
                  </a:lnTo>
                  <a:lnTo>
                    <a:pt x="66" y="110"/>
                  </a:lnTo>
                  <a:lnTo>
                    <a:pt x="35" y="9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5" name="Freeform 145"/>
            <p:cNvSpPr>
              <a:spLocks/>
            </p:cNvSpPr>
            <p:nvPr/>
          </p:nvSpPr>
          <p:spPr bwMode="auto">
            <a:xfrm>
              <a:off x="404" y="1834"/>
              <a:ext cx="36" cy="22"/>
            </a:xfrm>
            <a:custGeom>
              <a:avLst/>
              <a:gdLst>
                <a:gd name="T0" fmla="*/ 0 w 253"/>
                <a:gd name="T1" fmla="*/ 0 h 150"/>
                <a:gd name="T2" fmla="*/ 0 w 253"/>
                <a:gd name="T3" fmla="*/ 0 h 150"/>
                <a:gd name="T4" fmla="*/ 0 w 253"/>
                <a:gd name="T5" fmla="*/ 0 h 150"/>
                <a:gd name="T6" fmla="*/ 0 w 253"/>
                <a:gd name="T7" fmla="*/ 0 h 150"/>
                <a:gd name="T8" fmla="*/ 0 w 253"/>
                <a:gd name="T9" fmla="*/ 0 h 150"/>
                <a:gd name="T10" fmla="*/ 0 w 253"/>
                <a:gd name="T11" fmla="*/ 0 h 150"/>
                <a:gd name="T12" fmla="*/ 0 w 253"/>
                <a:gd name="T13" fmla="*/ 0 h 150"/>
                <a:gd name="T14" fmla="*/ 0 w 253"/>
                <a:gd name="T15" fmla="*/ 0 h 150"/>
                <a:gd name="T16" fmla="*/ 0 w 253"/>
                <a:gd name="T17" fmla="*/ 0 h 150"/>
                <a:gd name="T18" fmla="*/ 0 w 253"/>
                <a:gd name="T19" fmla="*/ 0 h 150"/>
                <a:gd name="T20" fmla="*/ 0 w 253"/>
                <a:gd name="T21" fmla="*/ 0 h 150"/>
                <a:gd name="T22" fmla="*/ 0 w 253"/>
                <a:gd name="T23" fmla="*/ 0 h 150"/>
                <a:gd name="T24" fmla="*/ 0 w 253"/>
                <a:gd name="T25" fmla="*/ 0 h 150"/>
                <a:gd name="T26" fmla="*/ 0 w 253"/>
                <a:gd name="T27" fmla="*/ 0 h 150"/>
                <a:gd name="T28" fmla="*/ 0 w 253"/>
                <a:gd name="T29" fmla="*/ 0 h 150"/>
                <a:gd name="T30" fmla="*/ 0 w 253"/>
                <a:gd name="T31" fmla="*/ 0 h 150"/>
                <a:gd name="T32" fmla="*/ 0 w 253"/>
                <a:gd name="T33" fmla="*/ 0 h 150"/>
                <a:gd name="T34" fmla="*/ 0 w 253"/>
                <a:gd name="T35" fmla="*/ 0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3"/>
                <a:gd name="T55" fmla="*/ 0 h 150"/>
                <a:gd name="T56" fmla="*/ 253 w 253"/>
                <a:gd name="T57" fmla="*/ 150 h 1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3" h="150">
                  <a:moveTo>
                    <a:pt x="25" y="23"/>
                  </a:moveTo>
                  <a:lnTo>
                    <a:pt x="0" y="53"/>
                  </a:lnTo>
                  <a:lnTo>
                    <a:pt x="20" y="92"/>
                  </a:lnTo>
                  <a:lnTo>
                    <a:pt x="52" y="79"/>
                  </a:lnTo>
                  <a:lnTo>
                    <a:pt x="60" y="118"/>
                  </a:lnTo>
                  <a:lnTo>
                    <a:pt x="102" y="143"/>
                  </a:lnTo>
                  <a:lnTo>
                    <a:pt x="147" y="150"/>
                  </a:lnTo>
                  <a:lnTo>
                    <a:pt x="116" y="125"/>
                  </a:lnTo>
                  <a:lnTo>
                    <a:pt x="165" y="121"/>
                  </a:lnTo>
                  <a:lnTo>
                    <a:pt x="183" y="108"/>
                  </a:lnTo>
                  <a:lnTo>
                    <a:pt x="197" y="93"/>
                  </a:lnTo>
                  <a:lnTo>
                    <a:pt x="222" y="104"/>
                  </a:lnTo>
                  <a:lnTo>
                    <a:pt x="253" y="78"/>
                  </a:lnTo>
                  <a:lnTo>
                    <a:pt x="211" y="35"/>
                  </a:lnTo>
                  <a:lnTo>
                    <a:pt x="158" y="0"/>
                  </a:lnTo>
                  <a:lnTo>
                    <a:pt x="96" y="4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6" name="Freeform 146"/>
            <p:cNvSpPr>
              <a:spLocks/>
            </p:cNvSpPr>
            <p:nvPr/>
          </p:nvSpPr>
          <p:spPr bwMode="auto">
            <a:xfrm>
              <a:off x="400" y="1868"/>
              <a:ext cx="22" cy="12"/>
            </a:xfrm>
            <a:custGeom>
              <a:avLst/>
              <a:gdLst>
                <a:gd name="T0" fmla="*/ 0 w 151"/>
                <a:gd name="T1" fmla="*/ 0 h 82"/>
                <a:gd name="T2" fmla="*/ 0 w 151"/>
                <a:gd name="T3" fmla="*/ 0 h 82"/>
                <a:gd name="T4" fmla="*/ 0 w 151"/>
                <a:gd name="T5" fmla="*/ 0 h 82"/>
                <a:gd name="T6" fmla="*/ 0 w 151"/>
                <a:gd name="T7" fmla="*/ 0 h 82"/>
                <a:gd name="T8" fmla="*/ 0 w 151"/>
                <a:gd name="T9" fmla="*/ 0 h 82"/>
                <a:gd name="T10" fmla="*/ 0 w 151"/>
                <a:gd name="T11" fmla="*/ 0 h 82"/>
                <a:gd name="T12" fmla="*/ 0 w 151"/>
                <a:gd name="T13" fmla="*/ 0 h 82"/>
                <a:gd name="T14" fmla="*/ 0 w 151"/>
                <a:gd name="T15" fmla="*/ 0 h 82"/>
                <a:gd name="T16" fmla="*/ 0 w 151"/>
                <a:gd name="T17" fmla="*/ 0 h 82"/>
                <a:gd name="T18" fmla="*/ 0 w 151"/>
                <a:gd name="T19" fmla="*/ 0 h 82"/>
                <a:gd name="T20" fmla="*/ 0 w 151"/>
                <a:gd name="T21" fmla="*/ 0 h 82"/>
                <a:gd name="T22" fmla="*/ 0 w 151"/>
                <a:gd name="T23" fmla="*/ 0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1"/>
                <a:gd name="T37" fmla="*/ 0 h 82"/>
                <a:gd name="T38" fmla="*/ 151 w 151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1" h="82">
                  <a:moveTo>
                    <a:pt x="0" y="60"/>
                  </a:moveTo>
                  <a:lnTo>
                    <a:pt x="32" y="43"/>
                  </a:lnTo>
                  <a:lnTo>
                    <a:pt x="40" y="13"/>
                  </a:lnTo>
                  <a:lnTo>
                    <a:pt x="65" y="22"/>
                  </a:lnTo>
                  <a:lnTo>
                    <a:pt x="108" y="23"/>
                  </a:lnTo>
                  <a:lnTo>
                    <a:pt x="117" y="0"/>
                  </a:lnTo>
                  <a:lnTo>
                    <a:pt x="145" y="7"/>
                  </a:lnTo>
                  <a:lnTo>
                    <a:pt x="151" y="53"/>
                  </a:lnTo>
                  <a:lnTo>
                    <a:pt x="103" y="82"/>
                  </a:lnTo>
                  <a:lnTo>
                    <a:pt x="17" y="7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7" name="Freeform 147"/>
            <p:cNvSpPr>
              <a:spLocks/>
            </p:cNvSpPr>
            <p:nvPr/>
          </p:nvSpPr>
          <p:spPr bwMode="auto">
            <a:xfrm>
              <a:off x="409" y="1891"/>
              <a:ext cx="18" cy="10"/>
            </a:xfrm>
            <a:custGeom>
              <a:avLst/>
              <a:gdLst>
                <a:gd name="T0" fmla="*/ 0 w 121"/>
                <a:gd name="T1" fmla="*/ 0 h 70"/>
                <a:gd name="T2" fmla="*/ 0 w 121"/>
                <a:gd name="T3" fmla="*/ 0 h 70"/>
                <a:gd name="T4" fmla="*/ 0 w 121"/>
                <a:gd name="T5" fmla="*/ 0 h 70"/>
                <a:gd name="T6" fmla="*/ 0 w 121"/>
                <a:gd name="T7" fmla="*/ 0 h 70"/>
                <a:gd name="T8" fmla="*/ 0 w 121"/>
                <a:gd name="T9" fmla="*/ 0 h 70"/>
                <a:gd name="T10" fmla="*/ 0 w 121"/>
                <a:gd name="T11" fmla="*/ 0 h 70"/>
                <a:gd name="T12" fmla="*/ 0 w 121"/>
                <a:gd name="T13" fmla="*/ 0 h 70"/>
                <a:gd name="T14" fmla="*/ 0 w 121"/>
                <a:gd name="T15" fmla="*/ 0 h 70"/>
                <a:gd name="T16" fmla="*/ 0 w 121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70"/>
                <a:gd name="T29" fmla="*/ 121 w 121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70">
                  <a:moveTo>
                    <a:pt x="0" y="19"/>
                  </a:moveTo>
                  <a:lnTo>
                    <a:pt x="58" y="20"/>
                  </a:lnTo>
                  <a:lnTo>
                    <a:pt x="88" y="0"/>
                  </a:lnTo>
                  <a:lnTo>
                    <a:pt x="119" y="27"/>
                  </a:lnTo>
                  <a:lnTo>
                    <a:pt x="121" y="50"/>
                  </a:lnTo>
                  <a:lnTo>
                    <a:pt x="67" y="70"/>
                  </a:lnTo>
                  <a:lnTo>
                    <a:pt x="13" y="5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8" name="Freeform 148"/>
            <p:cNvSpPr>
              <a:spLocks/>
            </p:cNvSpPr>
            <p:nvPr/>
          </p:nvSpPr>
          <p:spPr bwMode="auto">
            <a:xfrm>
              <a:off x="404" y="1885"/>
              <a:ext cx="28" cy="7"/>
            </a:xfrm>
            <a:custGeom>
              <a:avLst/>
              <a:gdLst>
                <a:gd name="T0" fmla="*/ 0 w 193"/>
                <a:gd name="T1" fmla="*/ 0 h 44"/>
                <a:gd name="T2" fmla="*/ 0 w 193"/>
                <a:gd name="T3" fmla="*/ 0 h 44"/>
                <a:gd name="T4" fmla="*/ 0 w 193"/>
                <a:gd name="T5" fmla="*/ 0 h 44"/>
                <a:gd name="T6" fmla="*/ 0 w 193"/>
                <a:gd name="T7" fmla="*/ 0 h 44"/>
                <a:gd name="T8" fmla="*/ 0 w 193"/>
                <a:gd name="T9" fmla="*/ 0 h 44"/>
                <a:gd name="T10" fmla="*/ 0 w 193"/>
                <a:gd name="T11" fmla="*/ 0 h 44"/>
                <a:gd name="T12" fmla="*/ 0 w 193"/>
                <a:gd name="T13" fmla="*/ 0 h 44"/>
                <a:gd name="T14" fmla="*/ 0 w 193"/>
                <a:gd name="T15" fmla="*/ 0 h 44"/>
                <a:gd name="T16" fmla="*/ 0 w 193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3"/>
                <a:gd name="T28" fmla="*/ 0 h 44"/>
                <a:gd name="T29" fmla="*/ 193 w 193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3" h="44">
                  <a:moveTo>
                    <a:pt x="0" y="21"/>
                  </a:moveTo>
                  <a:lnTo>
                    <a:pt x="9" y="10"/>
                  </a:lnTo>
                  <a:lnTo>
                    <a:pt x="39" y="13"/>
                  </a:lnTo>
                  <a:lnTo>
                    <a:pt x="78" y="0"/>
                  </a:lnTo>
                  <a:lnTo>
                    <a:pt x="193" y="16"/>
                  </a:lnTo>
                  <a:lnTo>
                    <a:pt x="115" y="38"/>
                  </a:lnTo>
                  <a:lnTo>
                    <a:pt x="29" y="4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9" name="Freeform 149"/>
            <p:cNvSpPr>
              <a:spLocks/>
            </p:cNvSpPr>
            <p:nvPr/>
          </p:nvSpPr>
          <p:spPr bwMode="auto">
            <a:xfrm>
              <a:off x="406" y="1855"/>
              <a:ext cx="3" cy="9"/>
            </a:xfrm>
            <a:custGeom>
              <a:avLst/>
              <a:gdLst>
                <a:gd name="T0" fmla="*/ 0 w 27"/>
                <a:gd name="T1" fmla="*/ 0 h 65"/>
                <a:gd name="T2" fmla="*/ 0 w 27"/>
                <a:gd name="T3" fmla="*/ 0 h 65"/>
                <a:gd name="T4" fmla="*/ 0 w 27"/>
                <a:gd name="T5" fmla="*/ 0 h 65"/>
                <a:gd name="T6" fmla="*/ 0 w 27"/>
                <a:gd name="T7" fmla="*/ 0 h 65"/>
                <a:gd name="T8" fmla="*/ 0 w 27"/>
                <a:gd name="T9" fmla="*/ 0 h 65"/>
                <a:gd name="T10" fmla="*/ 0 w 27"/>
                <a:gd name="T11" fmla="*/ 0 h 65"/>
                <a:gd name="T12" fmla="*/ 0 w 27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65"/>
                <a:gd name="T23" fmla="*/ 27 w 27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65">
                  <a:moveTo>
                    <a:pt x="16" y="0"/>
                  </a:moveTo>
                  <a:lnTo>
                    <a:pt x="1" y="32"/>
                  </a:lnTo>
                  <a:lnTo>
                    <a:pt x="0" y="65"/>
                  </a:lnTo>
                  <a:lnTo>
                    <a:pt x="22" y="31"/>
                  </a:lnTo>
                  <a:lnTo>
                    <a:pt x="27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0" name="Freeform 150"/>
            <p:cNvSpPr>
              <a:spLocks/>
            </p:cNvSpPr>
            <p:nvPr/>
          </p:nvSpPr>
          <p:spPr bwMode="auto">
            <a:xfrm>
              <a:off x="229" y="2040"/>
              <a:ext cx="139" cy="23"/>
            </a:xfrm>
            <a:custGeom>
              <a:avLst/>
              <a:gdLst>
                <a:gd name="T0" fmla="*/ 0 w 976"/>
                <a:gd name="T1" fmla="*/ 0 h 156"/>
                <a:gd name="T2" fmla="*/ 0 w 976"/>
                <a:gd name="T3" fmla="*/ 0 h 156"/>
                <a:gd name="T4" fmla="*/ 0 w 976"/>
                <a:gd name="T5" fmla="*/ 0 h 156"/>
                <a:gd name="T6" fmla="*/ 0 w 976"/>
                <a:gd name="T7" fmla="*/ 0 h 156"/>
                <a:gd name="T8" fmla="*/ 0 w 976"/>
                <a:gd name="T9" fmla="*/ 0 h 156"/>
                <a:gd name="T10" fmla="*/ 0 w 976"/>
                <a:gd name="T11" fmla="*/ 0 h 156"/>
                <a:gd name="T12" fmla="*/ 0 w 976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6"/>
                <a:gd name="T22" fmla="*/ 0 h 156"/>
                <a:gd name="T23" fmla="*/ 976 w 976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6" h="156">
                  <a:moveTo>
                    <a:pt x="0" y="38"/>
                  </a:moveTo>
                  <a:lnTo>
                    <a:pt x="976" y="0"/>
                  </a:lnTo>
                  <a:lnTo>
                    <a:pt x="952" y="49"/>
                  </a:lnTo>
                  <a:lnTo>
                    <a:pt x="967" y="145"/>
                  </a:lnTo>
                  <a:lnTo>
                    <a:pt x="5" y="15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1" name="Freeform 151"/>
            <p:cNvSpPr>
              <a:spLocks/>
            </p:cNvSpPr>
            <p:nvPr/>
          </p:nvSpPr>
          <p:spPr bwMode="auto">
            <a:xfrm>
              <a:off x="199" y="1901"/>
              <a:ext cx="164" cy="147"/>
            </a:xfrm>
            <a:custGeom>
              <a:avLst/>
              <a:gdLst>
                <a:gd name="T0" fmla="*/ 0 w 1152"/>
                <a:gd name="T1" fmla="*/ 0 h 1024"/>
                <a:gd name="T2" fmla="*/ 0 w 1152"/>
                <a:gd name="T3" fmla="*/ 0 h 1024"/>
                <a:gd name="T4" fmla="*/ 0 w 1152"/>
                <a:gd name="T5" fmla="*/ 0 h 1024"/>
                <a:gd name="T6" fmla="*/ 0 w 1152"/>
                <a:gd name="T7" fmla="*/ 0 h 1024"/>
                <a:gd name="T8" fmla="*/ 0 w 1152"/>
                <a:gd name="T9" fmla="*/ 0 h 1024"/>
                <a:gd name="T10" fmla="*/ 0 w 1152"/>
                <a:gd name="T11" fmla="*/ 0 h 1024"/>
                <a:gd name="T12" fmla="*/ 0 w 1152"/>
                <a:gd name="T13" fmla="*/ 0 h 1024"/>
                <a:gd name="T14" fmla="*/ 0 w 1152"/>
                <a:gd name="T15" fmla="*/ 0 h 1024"/>
                <a:gd name="T16" fmla="*/ 0 w 1152"/>
                <a:gd name="T17" fmla="*/ 0 h 1024"/>
                <a:gd name="T18" fmla="*/ 0 w 1152"/>
                <a:gd name="T19" fmla="*/ 0 h 1024"/>
                <a:gd name="T20" fmla="*/ 0 w 1152"/>
                <a:gd name="T21" fmla="*/ 0 h 1024"/>
                <a:gd name="T22" fmla="*/ 0 w 1152"/>
                <a:gd name="T23" fmla="*/ 0 h 1024"/>
                <a:gd name="T24" fmla="*/ 0 w 1152"/>
                <a:gd name="T25" fmla="*/ 0 h 1024"/>
                <a:gd name="T26" fmla="*/ 0 w 1152"/>
                <a:gd name="T27" fmla="*/ 0 h 1024"/>
                <a:gd name="T28" fmla="*/ 0 w 1152"/>
                <a:gd name="T29" fmla="*/ 0 h 1024"/>
                <a:gd name="T30" fmla="*/ 0 w 1152"/>
                <a:gd name="T31" fmla="*/ 0 h 10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2"/>
                <a:gd name="T49" fmla="*/ 0 h 1024"/>
                <a:gd name="T50" fmla="*/ 1152 w 1152"/>
                <a:gd name="T51" fmla="*/ 1024 h 10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2" h="1024">
                  <a:moveTo>
                    <a:pt x="0" y="110"/>
                  </a:moveTo>
                  <a:lnTo>
                    <a:pt x="962" y="0"/>
                  </a:lnTo>
                  <a:lnTo>
                    <a:pt x="1152" y="878"/>
                  </a:lnTo>
                  <a:lnTo>
                    <a:pt x="1077" y="885"/>
                  </a:lnTo>
                  <a:lnTo>
                    <a:pt x="1093" y="953"/>
                  </a:lnTo>
                  <a:lnTo>
                    <a:pt x="1081" y="974"/>
                  </a:lnTo>
                  <a:lnTo>
                    <a:pt x="1070" y="1004"/>
                  </a:lnTo>
                  <a:lnTo>
                    <a:pt x="865" y="1006"/>
                  </a:lnTo>
                  <a:lnTo>
                    <a:pt x="841" y="904"/>
                  </a:lnTo>
                  <a:lnTo>
                    <a:pt x="331" y="939"/>
                  </a:lnTo>
                  <a:lnTo>
                    <a:pt x="342" y="1021"/>
                  </a:lnTo>
                  <a:lnTo>
                    <a:pt x="267" y="1024"/>
                  </a:lnTo>
                  <a:lnTo>
                    <a:pt x="243" y="918"/>
                  </a:lnTo>
                  <a:lnTo>
                    <a:pt x="203" y="925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2" name="Freeform 152"/>
            <p:cNvSpPr>
              <a:spLocks/>
            </p:cNvSpPr>
            <p:nvPr/>
          </p:nvSpPr>
          <p:spPr bwMode="auto">
            <a:xfrm>
              <a:off x="474" y="1831"/>
              <a:ext cx="9" cy="14"/>
            </a:xfrm>
            <a:custGeom>
              <a:avLst/>
              <a:gdLst>
                <a:gd name="T0" fmla="*/ 0 w 62"/>
                <a:gd name="T1" fmla="*/ 0 h 96"/>
                <a:gd name="T2" fmla="*/ 0 w 62"/>
                <a:gd name="T3" fmla="*/ 0 h 96"/>
                <a:gd name="T4" fmla="*/ 0 w 62"/>
                <a:gd name="T5" fmla="*/ 0 h 96"/>
                <a:gd name="T6" fmla="*/ 0 w 62"/>
                <a:gd name="T7" fmla="*/ 0 h 96"/>
                <a:gd name="T8" fmla="*/ 0 w 62"/>
                <a:gd name="T9" fmla="*/ 0 h 96"/>
                <a:gd name="T10" fmla="*/ 0 w 62"/>
                <a:gd name="T11" fmla="*/ 0 h 96"/>
                <a:gd name="T12" fmla="*/ 0 w 62"/>
                <a:gd name="T13" fmla="*/ 0 h 96"/>
                <a:gd name="T14" fmla="*/ 0 w 62"/>
                <a:gd name="T15" fmla="*/ 0 h 96"/>
                <a:gd name="T16" fmla="*/ 0 w 62"/>
                <a:gd name="T17" fmla="*/ 0 h 96"/>
                <a:gd name="T18" fmla="*/ 0 w 62"/>
                <a:gd name="T19" fmla="*/ 0 h 96"/>
                <a:gd name="T20" fmla="*/ 0 w 62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96"/>
                <a:gd name="T35" fmla="*/ 62 w 62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96">
                  <a:moveTo>
                    <a:pt x="2" y="0"/>
                  </a:moveTo>
                  <a:lnTo>
                    <a:pt x="46" y="3"/>
                  </a:lnTo>
                  <a:lnTo>
                    <a:pt x="52" y="18"/>
                  </a:lnTo>
                  <a:lnTo>
                    <a:pt x="32" y="18"/>
                  </a:lnTo>
                  <a:lnTo>
                    <a:pt x="38" y="32"/>
                  </a:lnTo>
                  <a:lnTo>
                    <a:pt x="59" y="55"/>
                  </a:lnTo>
                  <a:lnTo>
                    <a:pt x="62" y="81"/>
                  </a:lnTo>
                  <a:lnTo>
                    <a:pt x="58" y="96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3" name="Freeform 153"/>
            <p:cNvSpPr>
              <a:spLocks/>
            </p:cNvSpPr>
            <p:nvPr/>
          </p:nvSpPr>
          <p:spPr bwMode="auto">
            <a:xfrm>
              <a:off x="477" y="1838"/>
              <a:ext cx="9" cy="25"/>
            </a:xfrm>
            <a:custGeom>
              <a:avLst/>
              <a:gdLst>
                <a:gd name="T0" fmla="*/ 0 w 63"/>
                <a:gd name="T1" fmla="*/ 0 h 170"/>
                <a:gd name="T2" fmla="*/ 0 w 63"/>
                <a:gd name="T3" fmla="*/ 0 h 170"/>
                <a:gd name="T4" fmla="*/ 0 w 63"/>
                <a:gd name="T5" fmla="*/ 0 h 170"/>
                <a:gd name="T6" fmla="*/ 0 w 63"/>
                <a:gd name="T7" fmla="*/ 0 h 170"/>
                <a:gd name="T8" fmla="*/ 0 w 63"/>
                <a:gd name="T9" fmla="*/ 0 h 170"/>
                <a:gd name="T10" fmla="*/ 0 w 63"/>
                <a:gd name="T11" fmla="*/ 0 h 170"/>
                <a:gd name="T12" fmla="*/ 0 w 63"/>
                <a:gd name="T13" fmla="*/ 0 h 170"/>
                <a:gd name="T14" fmla="*/ 0 w 63"/>
                <a:gd name="T15" fmla="*/ 0 h 170"/>
                <a:gd name="T16" fmla="*/ 0 w 63"/>
                <a:gd name="T17" fmla="*/ 0 h 170"/>
                <a:gd name="T18" fmla="*/ 0 w 63"/>
                <a:gd name="T19" fmla="*/ 0 h 170"/>
                <a:gd name="T20" fmla="*/ 0 w 63"/>
                <a:gd name="T21" fmla="*/ 0 h 170"/>
                <a:gd name="T22" fmla="*/ 0 w 63"/>
                <a:gd name="T23" fmla="*/ 0 h 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170"/>
                <a:gd name="T38" fmla="*/ 63 w 63"/>
                <a:gd name="T39" fmla="*/ 170 h 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170">
                  <a:moveTo>
                    <a:pt x="0" y="170"/>
                  </a:moveTo>
                  <a:lnTo>
                    <a:pt x="14" y="145"/>
                  </a:lnTo>
                  <a:lnTo>
                    <a:pt x="19" y="128"/>
                  </a:lnTo>
                  <a:lnTo>
                    <a:pt x="35" y="112"/>
                  </a:lnTo>
                  <a:lnTo>
                    <a:pt x="48" y="91"/>
                  </a:lnTo>
                  <a:lnTo>
                    <a:pt x="54" y="59"/>
                  </a:lnTo>
                  <a:lnTo>
                    <a:pt x="63" y="0"/>
                  </a:lnTo>
                  <a:lnTo>
                    <a:pt x="61" y="74"/>
                  </a:lnTo>
                  <a:lnTo>
                    <a:pt x="49" y="123"/>
                  </a:lnTo>
                  <a:lnTo>
                    <a:pt x="30" y="151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4" name="Freeform 154"/>
            <p:cNvSpPr>
              <a:spLocks/>
            </p:cNvSpPr>
            <p:nvPr/>
          </p:nvSpPr>
          <p:spPr bwMode="auto">
            <a:xfrm>
              <a:off x="386" y="1803"/>
              <a:ext cx="42" cy="29"/>
            </a:xfrm>
            <a:custGeom>
              <a:avLst/>
              <a:gdLst>
                <a:gd name="T0" fmla="*/ 0 w 297"/>
                <a:gd name="T1" fmla="*/ 0 h 205"/>
                <a:gd name="T2" fmla="*/ 0 w 297"/>
                <a:gd name="T3" fmla="*/ 0 h 205"/>
                <a:gd name="T4" fmla="*/ 0 w 297"/>
                <a:gd name="T5" fmla="*/ 0 h 205"/>
                <a:gd name="T6" fmla="*/ 0 w 297"/>
                <a:gd name="T7" fmla="*/ 0 h 205"/>
                <a:gd name="T8" fmla="*/ 0 w 297"/>
                <a:gd name="T9" fmla="*/ 0 h 205"/>
                <a:gd name="T10" fmla="*/ 0 w 297"/>
                <a:gd name="T11" fmla="*/ 0 h 205"/>
                <a:gd name="T12" fmla="*/ 0 w 297"/>
                <a:gd name="T13" fmla="*/ 0 h 205"/>
                <a:gd name="T14" fmla="*/ 0 w 297"/>
                <a:gd name="T15" fmla="*/ 0 h 205"/>
                <a:gd name="T16" fmla="*/ 0 w 297"/>
                <a:gd name="T17" fmla="*/ 0 h 205"/>
                <a:gd name="T18" fmla="*/ 0 w 297"/>
                <a:gd name="T19" fmla="*/ 0 h 205"/>
                <a:gd name="T20" fmla="*/ 0 w 297"/>
                <a:gd name="T21" fmla="*/ 0 h 205"/>
                <a:gd name="T22" fmla="*/ 0 w 297"/>
                <a:gd name="T23" fmla="*/ 0 h 205"/>
                <a:gd name="T24" fmla="*/ 0 w 297"/>
                <a:gd name="T25" fmla="*/ 0 h 205"/>
                <a:gd name="T26" fmla="*/ 0 w 297"/>
                <a:gd name="T27" fmla="*/ 0 h 205"/>
                <a:gd name="T28" fmla="*/ 0 w 297"/>
                <a:gd name="T29" fmla="*/ 0 h 205"/>
                <a:gd name="T30" fmla="*/ 0 w 297"/>
                <a:gd name="T31" fmla="*/ 0 h 205"/>
                <a:gd name="T32" fmla="*/ 0 w 297"/>
                <a:gd name="T33" fmla="*/ 0 h 205"/>
                <a:gd name="T34" fmla="*/ 0 w 297"/>
                <a:gd name="T35" fmla="*/ 0 h 205"/>
                <a:gd name="T36" fmla="*/ 0 w 297"/>
                <a:gd name="T37" fmla="*/ 0 h 205"/>
                <a:gd name="T38" fmla="*/ 0 w 297"/>
                <a:gd name="T39" fmla="*/ 0 h 205"/>
                <a:gd name="T40" fmla="*/ 0 w 297"/>
                <a:gd name="T41" fmla="*/ 0 h 205"/>
                <a:gd name="T42" fmla="*/ 0 w 297"/>
                <a:gd name="T43" fmla="*/ 0 h 205"/>
                <a:gd name="T44" fmla="*/ 0 w 297"/>
                <a:gd name="T45" fmla="*/ 0 h 205"/>
                <a:gd name="T46" fmla="*/ 0 w 297"/>
                <a:gd name="T47" fmla="*/ 0 h 2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7"/>
                <a:gd name="T73" fmla="*/ 0 h 205"/>
                <a:gd name="T74" fmla="*/ 297 w 297"/>
                <a:gd name="T75" fmla="*/ 205 h 2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7" h="205">
                  <a:moveTo>
                    <a:pt x="4" y="121"/>
                  </a:moveTo>
                  <a:lnTo>
                    <a:pt x="0" y="80"/>
                  </a:lnTo>
                  <a:lnTo>
                    <a:pt x="11" y="41"/>
                  </a:lnTo>
                  <a:lnTo>
                    <a:pt x="37" y="24"/>
                  </a:lnTo>
                  <a:lnTo>
                    <a:pt x="90" y="30"/>
                  </a:lnTo>
                  <a:lnTo>
                    <a:pt x="151" y="15"/>
                  </a:lnTo>
                  <a:lnTo>
                    <a:pt x="214" y="0"/>
                  </a:lnTo>
                  <a:lnTo>
                    <a:pt x="273" y="10"/>
                  </a:lnTo>
                  <a:lnTo>
                    <a:pt x="282" y="60"/>
                  </a:lnTo>
                  <a:lnTo>
                    <a:pt x="280" y="88"/>
                  </a:lnTo>
                  <a:lnTo>
                    <a:pt x="233" y="106"/>
                  </a:lnTo>
                  <a:lnTo>
                    <a:pt x="160" y="127"/>
                  </a:lnTo>
                  <a:lnTo>
                    <a:pt x="276" y="113"/>
                  </a:lnTo>
                  <a:lnTo>
                    <a:pt x="293" y="130"/>
                  </a:lnTo>
                  <a:lnTo>
                    <a:pt x="297" y="176"/>
                  </a:lnTo>
                  <a:lnTo>
                    <a:pt x="229" y="168"/>
                  </a:lnTo>
                  <a:lnTo>
                    <a:pt x="160" y="183"/>
                  </a:lnTo>
                  <a:lnTo>
                    <a:pt x="129" y="205"/>
                  </a:lnTo>
                  <a:lnTo>
                    <a:pt x="103" y="179"/>
                  </a:lnTo>
                  <a:lnTo>
                    <a:pt x="69" y="176"/>
                  </a:lnTo>
                  <a:lnTo>
                    <a:pt x="28" y="190"/>
                  </a:lnTo>
                  <a:lnTo>
                    <a:pt x="25" y="148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5" name="Freeform 155"/>
            <p:cNvSpPr>
              <a:spLocks/>
            </p:cNvSpPr>
            <p:nvPr/>
          </p:nvSpPr>
          <p:spPr bwMode="auto">
            <a:xfrm>
              <a:off x="388" y="1832"/>
              <a:ext cx="14" cy="7"/>
            </a:xfrm>
            <a:custGeom>
              <a:avLst/>
              <a:gdLst>
                <a:gd name="T0" fmla="*/ 0 w 96"/>
                <a:gd name="T1" fmla="*/ 0 h 46"/>
                <a:gd name="T2" fmla="*/ 0 w 96"/>
                <a:gd name="T3" fmla="*/ 0 h 46"/>
                <a:gd name="T4" fmla="*/ 0 w 96"/>
                <a:gd name="T5" fmla="*/ 0 h 46"/>
                <a:gd name="T6" fmla="*/ 0 w 96"/>
                <a:gd name="T7" fmla="*/ 0 h 46"/>
                <a:gd name="T8" fmla="*/ 0 w 96"/>
                <a:gd name="T9" fmla="*/ 0 h 46"/>
                <a:gd name="T10" fmla="*/ 0 w 96"/>
                <a:gd name="T11" fmla="*/ 0 h 46"/>
                <a:gd name="T12" fmla="*/ 0 w 96"/>
                <a:gd name="T13" fmla="*/ 0 h 46"/>
                <a:gd name="T14" fmla="*/ 0 w 96"/>
                <a:gd name="T15" fmla="*/ 0 h 46"/>
                <a:gd name="T16" fmla="*/ 0 w 96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46"/>
                <a:gd name="T29" fmla="*/ 96 w 9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46">
                  <a:moveTo>
                    <a:pt x="0" y="33"/>
                  </a:moveTo>
                  <a:lnTo>
                    <a:pt x="22" y="13"/>
                  </a:lnTo>
                  <a:lnTo>
                    <a:pt x="54" y="0"/>
                  </a:lnTo>
                  <a:lnTo>
                    <a:pt x="79" y="13"/>
                  </a:lnTo>
                  <a:lnTo>
                    <a:pt x="96" y="44"/>
                  </a:lnTo>
                  <a:lnTo>
                    <a:pt x="62" y="46"/>
                  </a:lnTo>
                  <a:lnTo>
                    <a:pt x="25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6" name="Freeform 156"/>
            <p:cNvSpPr>
              <a:spLocks/>
            </p:cNvSpPr>
            <p:nvPr/>
          </p:nvSpPr>
          <p:spPr bwMode="auto">
            <a:xfrm>
              <a:off x="400" y="1848"/>
              <a:ext cx="6" cy="26"/>
            </a:xfrm>
            <a:custGeom>
              <a:avLst/>
              <a:gdLst>
                <a:gd name="T0" fmla="*/ 0 w 41"/>
                <a:gd name="T1" fmla="*/ 0 h 185"/>
                <a:gd name="T2" fmla="*/ 0 w 41"/>
                <a:gd name="T3" fmla="*/ 0 h 185"/>
                <a:gd name="T4" fmla="*/ 0 w 41"/>
                <a:gd name="T5" fmla="*/ 0 h 185"/>
                <a:gd name="T6" fmla="*/ 0 w 41"/>
                <a:gd name="T7" fmla="*/ 0 h 185"/>
                <a:gd name="T8" fmla="*/ 0 w 41"/>
                <a:gd name="T9" fmla="*/ 0 h 185"/>
                <a:gd name="T10" fmla="*/ 0 w 41"/>
                <a:gd name="T11" fmla="*/ 0 h 185"/>
                <a:gd name="T12" fmla="*/ 0 w 41"/>
                <a:gd name="T13" fmla="*/ 0 h 185"/>
                <a:gd name="T14" fmla="*/ 0 w 41"/>
                <a:gd name="T15" fmla="*/ 0 h 185"/>
                <a:gd name="T16" fmla="*/ 0 w 41"/>
                <a:gd name="T17" fmla="*/ 0 h 185"/>
                <a:gd name="T18" fmla="*/ 0 w 41"/>
                <a:gd name="T19" fmla="*/ 0 h 185"/>
                <a:gd name="T20" fmla="*/ 0 w 41"/>
                <a:gd name="T21" fmla="*/ 0 h 185"/>
                <a:gd name="T22" fmla="*/ 0 w 41"/>
                <a:gd name="T23" fmla="*/ 0 h 185"/>
                <a:gd name="T24" fmla="*/ 0 w 41"/>
                <a:gd name="T25" fmla="*/ 0 h 185"/>
                <a:gd name="T26" fmla="*/ 0 w 41"/>
                <a:gd name="T27" fmla="*/ 0 h 185"/>
                <a:gd name="T28" fmla="*/ 0 w 41"/>
                <a:gd name="T29" fmla="*/ 0 h 1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185"/>
                <a:gd name="T47" fmla="*/ 41 w 41"/>
                <a:gd name="T48" fmla="*/ 185 h 1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185">
                  <a:moveTo>
                    <a:pt x="23" y="0"/>
                  </a:moveTo>
                  <a:lnTo>
                    <a:pt x="7" y="34"/>
                  </a:lnTo>
                  <a:lnTo>
                    <a:pt x="0" y="58"/>
                  </a:lnTo>
                  <a:lnTo>
                    <a:pt x="3" y="91"/>
                  </a:lnTo>
                  <a:lnTo>
                    <a:pt x="3" y="133"/>
                  </a:lnTo>
                  <a:lnTo>
                    <a:pt x="0" y="172"/>
                  </a:lnTo>
                  <a:lnTo>
                    <a:pt x="6" y="185"/>
                  </a:lnTo>
                  <a:lnTo>
                    <a:pt x="20" y="174"/>
                  </a:lnTo>
                  <a:lnTo>
                    <a:pt x="23" y="151"/>
                  </a:lnTo>
                  <a:lnTo>
                    <a:pt x="19" y="118"/>
                  </a:lnTo>
                  <a:lnTo>
                    <a:pt x="25" y="70"/>
                  </a:lnTo>
                  <a:lnTo>
                    <a:pt x="41" y="41"/>
                  </a:lnTo>
                  <a:lnTo>
                    <a:pt x="40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7" name="Freeform 157"/>
            <p:cNvSpPr>
              <a:spLocks/>
            </p:cNvSpPr>
            <p:nvPr/>
          </p:nvSpPr>
          <p:spPr bwMode="auto">
            <a:xfrm>
              <a:off x="408" y="1866"/>
              <a:ext cx="7" cy="4"/>
            </a:xfrm>
            <a:custGeom>
              <a:avLst/>
              <a:gdLst>
                <a:gd name="T0" fmla="*/ 0 w 55"/>
                <a:gd name="T1" fmla="*/ 0 h 27"/>
                <a:gd name="T2" fmla="*/ 0 w 55"/>
                <a:gd name="T3" fmla="*/ 0 h 27"/>
                <a:gd name="T4" fmla="*/ 0 w 55"/>
                <a:gd name="T5" fmla="*/ 0 h 27"/>
                <a:gd name="T6" fmla="*/ 0 w 55"/>
                <a:gd name="T7" fmla="*/ 0 h 27"/>
                <a:gd name="T8" fmla="*/ 0 w 55"/>
                <a:gd name="T9" fmla="*/ 0 h 27"/>
                <a:gd name="T10" fmla="*/ 0 w 55"/>
                <a:gd name="T11" fmla="*/ 0 h 27"/>
                <a:gd name="T12" fmla="*/ 0 w 55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27"/>
                <a:gd name="T23" fmla="*/ 55 w 5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27">
                  <a:moveTo>
                    <a:pt x="0" y="15"/>
                  </a:moveTo>
                  <a:lnTo>
                    <a:pt x="22" y="0"/>
                  </a:lnTo>
                  <a:lnTo>
                    <a:pt x="50" y="2"/>
                  </a:lnTo>
                  <a:lnTo>
                    <a:pt x="55" y="15"/>
                  </a:lnTo>
                  <a:lnTo>
                    <a:pt x="39" y="2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8" name="Freeform 158"/>
            <p:cNvSpPr>
              <a:spLocks/>
            </p:cNvSpPr>
            <p:nvPr/>
          </p:nvSpPr>
          <p:spPr bwMode="auto">
            <a:xfrm>
              <a:off x="413" y="1847"/>
              <a:ext cx="29" cy="35"/>
            </a:xfrm>
            <a:custGeom>
              <a:avLst/>
              <a:gdLst>
                <a:gd name="T0" fmla="*/ 0 w 201"/>
                <a:gd name="T1" fmla="*/ 0 h 244"/>
                <a:gd name="T2" fmla="*/ 0 w 201"/>
                <a:gd name="T3" fmla="*/ 0 h 244"/>
                <a:gd name="T4" fmla="*/ 0 w 201"/>
                <a:gd name="T5" fmla="*/ 0 h 244"/>
                <a:gd name="T6" fmla="*/ 0 w 201"/>
                <a:gd name="T7" fmla="*/ 0 h 244"/>
                <a:gd name="T8" fmla="*/ 0 w 201"/>
                <a:gd name="T9" fmla="*/ 0 h 244"/>
                <a:gd name="T10" fmla="*/ 0 w 201"/>
                <a:gd name="T11" fmla="*/ 0 h 244"/>
                <a:gd name="T12" fmla="*/ 0 w 201"/>
                <a:gd name="T13" fmla="*/ 0 h 244"/>
                <a:gd name="T14" fmla="*/ 0 w 201"/>
                <a:gd name="T15" fmla="*/ 0 h 244"/>
                <a:gd name="T16" fmla="*/ 0 w 201"/>
                <a:gd name="T17" fmla="*/ 0 h 244"/>
                <a:gd name="T18" fmla="*/ 0 w 201"/>
                <a:gd name="T19" fmla="*/ 0 h 244"/>
                <a:gd name="T20" fmla="*/ 0 w 201"/>
                <a:gd name="T21" fmla="*/ 0 h 244"/>
                <a:gd name="T22" fmla="*/ 0 w 201"/>
                <a:gd name="T23" fmla="*/ 0 h 244"/>
                <a:gd name="T24" fmla="*/ 0 w 201"/>
                <a:gd name="T25" fmla="*/ 0 h 244"/>
                <a:gd name="T26" fmla="*/ 0 w 201"/>
                <a:gd name="T27" fmla="*/ 0 h 244"/>
                <a:gd name="T28" fmla="*/ 0 w 201"/>
                <a:gd name="T29" fmla="*/ 0 h 244"/>
                <a:gd name="T30" fmla="*/ 0 w 201"/>
                <a:gd name="T31" fmla="*/ 0 h 244"/>
                <a:gd name="T32" fmla="*/ 0 w 201"/>
                <a:gd name="T33" fmla="*/ 0 h 244"/>
                <a:gd name="T34" fmla="*/ 0 w 201"/>
                <a:gd name="T35" fmla="*/ 0 h 244"/>
                <a:gd name="T36" fmla="*/ 0 w 201"/>
                <a:gd name="T37" fmla="*/ 0 h 244"/>
                <a:gd name="T38" fmla="*/ 0 w 201"/>
                <a:gd name="T39" fmla="*/ 0 h 244"/>
                <a:gd name="T40" fmla="*/ 0 w 201"/>
                <a:gd name="T41" fmla="*/ 0 h 2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"/>
                <a:gd name="T64" fmla="*/ 0 h 244"/>
                <a:gd name="T65" fmla="*/ 201 w 201"/>
                <a:gd name="T66" fmla="*/ 244 h 2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" h="244">
                  <a:moveTo>
                    <a:pt x="16" y="71"/>
                  </a:moveTo>
                  <a:lnTo>
                    <a:pt x="52" y="110"/>
                  </a:lnTo>
                  <a:lnTo>
                    <a:pt x="54" y="137"/>
                  </a:lnTo>
                  <a:lnTo>
                    <a:pt x="76" y="164"/>
                  </a:lnTo>
                  <a:lnTo>
                    <a:pt x="74" y="197"/>
                  </a:lnTo>
                  <a:lnTo>
                    <a:pt x="62" y="216"/>
                  </a:lnTo>
                  <a:lnTo>
                    <a:pt x="110" y="227"/>
                  </a:lnTo>
                  <a:lnTo>
                    <a:pt x="135" y="244"/>
                  </a:lnTo>
                  <a:lnTo>
                    <a:pt x="130" y="188"/>
                  </a:lnTo>
                  <a:lnTo>
                    <a:pt x="131" y="141"/>
                  </a:lnTo>
                  <a:lnTo>
                    <a:pt x="171" y="118"/>
                  </a:lnTo>
                  <a:lnTo>
                    <a:pt x="196" y="79"/>
                  </a:lnTo>
                  <a:lnTo>
                    <a:pt x="201" y="31"/>
                  </a:lnTo>
                  <a:lnTo>
                    <a:pt x="190" y="0"/>
                  </a:lnTo>
                  <a:lnTo>
                    <a:pt x="163" y="29"/>
                  </a:lnTo>
                  <a:lnTo>
                    <a:pt x="133" y="59"/>
                  </a:lnTo>
                  <a:lnTo>
                    <a:pt x="101" y="72"/>
                  </a:lnTo>
                  <a:lnTo>
                    <a:pt x="69" y="75"/>
                  </a:lnTo>
                  <a:lnTo>
                    <a:pt x="0" y="44"/>
                  </a:lnTo>
                  <a:lnTo>
                    <a:pt x="16" y="71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9" name="Freeform 159"/>
            <p:cNvSpPr>
              <a:spLocks/>
            </p:cNvSpPr>
            <p:nvPr/>
          </p:nvSpPr>
          <p:spPr bwMode="auto">
            <a:xfrm>
              <a:off x="408" y="1899"/>
              <a:ext cx="24" cy="10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4"/>
                <a:gd name="T43" fmla="*/ 0 h 72"/>
                <a:gd name="T44" fmla="*/ 164 w 164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4" h="72">
                  <a:moveTo>
                    <a:pt x="0" y="10"/>
                  </a:moveTo>
                  <a:lnTo>
                    <a:pt x="1" y="38"/>
                  </a:lnTo>
                  <a:lnTo>
                    <a:pt x="23" y="63"/>
                  </a:lnTo>
                  <a:lnTo>
                    <a:pt x="47" y="72"/>
                  </a:lnTo>
                  <a:lnTo>
                    <a:pt x="103" y="62"/>
                  </a:lnTo>
                  <a:lnTo>
                    <a:pt x="145" y="58"/>
                  </a:lnTo>
                  <a:lnTo>
                    <a:pt x="162" y="32"/>
                  </a:lnTo>
                  <a:lnTo>
                    <a:pt x="164" y="0"/>
                  </a:lnTo>
                  <a:lnTo>
                    <a:pt x="140" y="2"/>
                  </a:lnTo>
                  <a:lnTo>
                    <a:pt x="104" y="24"/>
                  </a:lnTo>
                  <a:lnTo>
                    <a:pt x="66" y="31"/>
                  </a:lnTo>
                  <a:lnTo>
                    <a:pt x="38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0" name="Freeform 160"/>
            <p:cNvSpPr>
              <a:spLocks/>
            </p:cNvSpPr>
            <p:nvPr/>
          </p:nvSpPr>
          <p:spPr bwMode="auto">
            <a:xfrm>
              <a:off x="423" y="2021"/>
              <a:ext cx="11" cy="5"/>
            </a:xfrm>
            <a:custGeom>
              <a:avLst/>
              <a:gdLst>
                <a:gd name="T0" fmla="*/ 0 w 80"/>
                <a:gd name="T1" fmla="*/ 0 h 31"/>
                <a:gd name="T2" fmla="*/ 0 w 80"/>
                <a:gd name="T3" fmla="*/ 0 h 31"/>
                <a:gd name="T4" fmla="*/ 0 w 80"/>
                <a:gd name="T5" fmla="*/ 0 h 31"/>
                <a:gd name="T6" fmla="*/ 0 w 80"/>
                <a:gd name="T7" fmla="*/ 0 h 31"/>
                <a:gd name="T8" fmla="*/ 0 w 80"/>
                <a:gd name="T9" fmla="*/ 0 h 31"/>
                <a:gd name="T10" fmla="*/ 0 w 80"/>
                <a:gd name="T11" fmla="*/ 0 h 31"/>
                <a:gd name="T12" fmla="*/ 0 w 80"/>
                <a:gd name="T13" fmla="*/ 0 h 31"/>
                <a:gd name="T14" fmla="*/ 0 w 80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31"/>
                <a:gd name="T26" fmla="*/ 80 w 80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31">
                  <a:moveTo>
                    <a:pt x="0" y="24"/>
                  </a:moveTo>
                  <a:lnTo>
                    <a:pt x="29" y="0"/>
                  </a:lnTo>
                  <a:lnTo>
                    <a:pt x="61" y="2"/>
                  </a:lnTo>
                  <a:lnTo>
                    <a:pt x="80" y="17"/>
                  </a:lnTo>
                  <a:lnTo>
                    <a:pt x="54" y="16"/>
                  </a:lnTo>
                  <a:lnTo>
                    <a:pt x="26" y="3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1" name="Freeform 161"/>
            <p:cNvSpPr>
              <a:spLocks/>
            </p:cNvSpPr>
            <p:nvPr/>
          </p:nvSpPr>
          <p:spPr bwMode="auto">
            <a:xfrm>
              <a:off x="421" y="2009"/>
              <a:ext cx="28" cy="11"/>
            </a:xfrm>
            <a:custGeom>
              <a:avLst/>
              <a:gdLst>
                <a:gd name="T0" fmla="*/ 0 w 198"/>
                <a:gd name="T1" fmla="*/ 0 h 77"/>
                <a:gd name="T2" fmla="*/ 0 w 198"/>
                <a:gd name="T3" fmla="*/ 0 h 77"/>
                <a:gd name="T4" fmla="*/ 0 w 198"/>
                <a:gd name="T5" fmla="*/ 0 h 77"/>
                <a:gd name="T6" fmla="*/ 0 w 198"/>
                <a:gd name="T7" fmla="*/ 0 h 77"/>
                <a:gd name="T8" fmla="*/ 0 w 198"/>
                <a:gd name="T9" fmla="*/ 0 h 77"/>
                <a:gd name="T10" fmla="*/ 0 w 198"/>
                <a:gd name="T11" fmla="*/ 0 h 77"/>
                <a:gd name="T12" fmla="*/ 0 w 198"/>
                <a:gd name="T13" fmla="*/ 0 h 77"/>
                <a:gd name="T14" fmla="*/ 0 w 198"/>
                <a:gd name="T15" fmla="*/ 0 h 77"/>
                <a:gd name="T16" fmla="*/ 0 w 198"/>
                <a:gd name="T17" fmla="*/ 0 h 77"/>
                <a:gd name="T18" fmla="*/ 0 w 198"/>
                <a:gd name="T19" fmla="*/ 0 h 77"/>
                <a:gd name="T20" fmla="*/ 0 w 198"/>
                <a:gd name="T21" fmla="*/ 0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77"/>
                <a:gd name="T35" fmla="*/ 198 w 198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77">
                  <a:moveTo>
                    <a:pt x="0" y="0"/>
                  </a:moveTo>
                  <a:lnTo>
                    <a:pt x="19" y="12"/>
                  </a:lnTo>
                  <a:lnTo>
                    <a:pt x="25" y="34"/>
                  </a:lnTo>
                  <a:lnTo>
                    <a:pt x="57" y="35"/>
                  </a:lnTo>
                  <a:lnTo>
                    <a:pt x="114" y="54"/>
                  </a:lnTo>
                  <a:lnTo>
                    <a:pt x="162" y="77"/>
                  </a:lnTo>
                  <a:lnTo>
                    <a:pt x="198" y="70"/>
                  </a:lnTo>
                  <a:lnTo>
                    <a:pt x="126" y="34"/>
                  </a:lnTo>
                  <a:lnTo>
                    <a:pt x="6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2" name="Freeform 162"/>
            <p:cNvSpPr>
              <a:spLocks/>
            </p:cNvSpPr>
            <p:nvPr/>
          </p:nvSpPr>
          <p:spPr bwMode="auto">
            <a:xfrm>
              <a:off x="416" y="2025"/>
              <a:ext cx="16" cy="10"/>
            </a:xfrm>
            <a:custGeom>
              <a:avLst/>
              <a:gdLst>
                <a:gd name="T0" fmla="*/ 0 w 113"/>
                <a:gd name="T1" fmla="*/ 0 h 69"/>
                <a:gd name="T2" fmla="*/ 0 w 113"/>
                <a:gd name="T3" fmla="*/ 0 h 69"/>
                <a:gd name="T4" fmla="*/ 0 w 113"/>
                <a:gd name="T5" fmla="*/ 0 h 69"/>
                <a:gd name="T6" fmla="*/ 0 w 113"/>
                <a:gd name="T7" fmla="*/ 0 h 69"/>
                <a:gd name="T8" fmla="*/ 0 w 113"/>
                <a:gd name="T9" fmla="*/ 0 h 69"/>
                <a:gd name="T10" fmla="*/ 0 w 113"/>
                <a:gd name="T11" fmla="*/ 0 h 69"/>
                <a:gd name="T12" fmla="*/ 0 w 113"/>
                <a:gd name="T13" fmla="*/ 0 h 69"/>
                <a:gd name="T14" fmla="*/ 0 w 113"/>
                <a:gd name="T15" fmla="*/ 0 h 69"/>
                <a:gd name="T16" fmla="*/ 0 w 113"/>
                <a:gd name="T17" fmla="*/ 0 h 69"/>
                <a:gd name="T18" fmla="*/ 0 w 113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3"/>
                <a:gd name="T31" fmla="*/ 0 h 69"/>
                <a:gd name="T32" fmla="*/ 113 w 113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3" h="69">
                  <a:moveTo>
                    <a:pt x="0" y="62"/>
                  </a:moveTo>
                  <a:lnTo>
                    <a:pt x="17" y="42"/>
                  </a:lnTo>
                  <a:lnTo>
                    <a:pt x="50" y="14"/>
                  </a:lnTo>
                  <a:lnTo>
                    <a:pt x="80" y="20"/>
                  </a:lnTo>
                  <a:lnTo>
                    <a:pt x="113" y="0"/>
                  </a:lnTo>
                  <a:lnTo>
                    <a:pt x="102" y="23"/>
                  </a:lnTo>
                  <a:lnTo>
                    <a:pt x="59" y="54"/>
                  </a:lnTo>
                  <a:lnTo>
                    <a:pt x="28" y="6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3" name="Freeform 163"/>
            <p:cNvSpPr>
              <a:spLocks/>
            </p:cNvSpPr>
            <p:nvPr/>
          </p:nvSpPr>
          <p:spPr bwMode="auto">
            <a:xfrm>
              <a:off x="435" y="2022"/>
              <a:ext cx="25" cy="18"/>
            </a:xfrm>
            <a:custGeom>
              <a:avLst/>
              <a:gdLst>
                <a:gd name="T0" fmla="*/ 0 w 177"/>
                <a:gd name="T1" fmla="*/ 0 h 122"/>
                <a:gd name="T2" fmla="*/ 0 w 177"/>
                <a:gd name="T3" fmla="*/ 0 h 122"/>
                <a:gd name="T4" fmla="*/ 0 w 177"/>
                <a:gd name="T5" fmla="*/ 0 h 122"/>
                <a:gd name="T6" fmla="*/ 0 w 177"/>
                <a:gd name="T7" fmla="*/ 0 h 122"/>
                <a:gd name="T8" fmla="*/ 0 w 177"/>
                <a:gd name="T9" fmla="*/ 0 h 122"/>
                <a:gd name="T10" fmla="*/ 0 w 177"/>
                <a:gd name="T11" fmla="*/ 0 h 122"/>
                <a:gd name="T12" fmla="*/ 0 w 177"/>
                <a:gd name="T13" fmla="*/ 0 h 122"/>
                <a:gd name="T14" fmla="*/ 0 w 177"/>
                <a:gd name="T15" fmla="*/ 0 h 122"/>
                <a:gd name="T16" fmla="*/ 0 w 177"/>
                <a:gd name="T17" fmla="*/ 0 h 122"/>
                <a:gd name="T18" fmla="*/ 0 w 177"/>
                <a:gd name="T19" fmla="*/ 0 h 122"/>
                <a:gd name="T20" fmla="*/ 0 w 177"/>
                <a:gd name="T21" fmla="*/ 0 h 122"/>
                <a:gd name="T22" fmla="*/ 0 w 177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22"/>
                <a:gd name="T38" fmla="*/ 177 w 177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22">
                  <a:moveTo>
                    <a:pt x="0" y="0"/>
                  </a:moveTo>
                  <a:lnTo>
                    <a:pt x="10" y="21"/>
                  </a:lnTo>
                  <a:lnTo>
                    <a:pt x="39" y="33"/>
                  </a:lnTo>
                  <a:lnTo>
                    <a:pt x="91" y="51"/>
                  </a:lnTo>
                  <a:lnTo>
                    <a:pt x="127" y="98"/>
                  </a:lnTo>
                  <a:lnTo>
                    <a:pt x="161" y="122"/>
                  </a:lnTo>
                  <a:lnTo>
                    <a:pt x="177" y="116"/>
                  </a:lnTo>
                  <a:lnTo>
                    <a:pt x="167" y="86"/>
                  </a:lnTo>
                  <a:lnTo>
                    <a:pt x="118" y="45"/>
                  </a:lnTo>
                  <a:lnTo>
                    <a:pt x="8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4" name="Freeform 164"/>
            <p:cNvSpPr>
              <a:spLocks/>
            </p:cNvSpPr>
            <p:nvPr/>
          </p:nvSpPr>
          <p:spPr bwMode="auto">
            <a:xfrm>
              <a:off x="391" y="2004"/>
              <a:ext cx="16" cy="26"/>
            </a:xfrm>
            <a:custGeom>
              <a:avLst/>
              <a:gdLst>
                <a:gd name="T0" fmla="*/ 0 w 109"/>
                <a:gd name="T1" fmla="*/ 0 h 180"/>
                <a:gd name="T2" fmla="*/ 0 w 109"/>
                <a:gd name="T3" fmla="*/ 0 h 180"/>
                <a:gd name="T4" fmla="*/ 0 w 109"/>
                <a:gd name="T5" fmla="*/ 0 h 180"/>
                <a:gd name="T6" fmla="*/ 0 w 109"/>
                <a:gd name="T7" fmla="*/ 0 h 180"/>
                <a:gd name="T8" fmla="*/ 0 w 109"/>
                <a:gd name="T9" fmla="*/ 0 h 180"/>
                <a:gd name="T10" fmla="*/ 0 w 109"/>
                <a:gd name="T11" fmla="*/ 0 h 180"/>
                <a:gd name="T12" fmla="*/ 0 w 109"/>
                <a:gd name="T13" fmla="*/ 0 h 180"/>
                <a:gd name="T14" fmla="*/ 0 w 109"/>
                <a:gd name="T15" fmla="*/ 0 h 180"/>
                <a:gd name="T16" fmla="*/ 0 w 109"/>
                <a:gd name="T17" fmla="*/ 0 h 180"/>
                <a:gd name="T18" fmla="*/ 0 w 109"/>
                <a:gd name="T19" fmla="*/ 0 h 180"/>
                <a:gd name="T20" fmla="*/ 0 w 109"/>
                <a:gd name="T21" fmla="*/ 0 h 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180"/>
                <a:gd name="T35" fmla="*/ 109 w 109"/>
                <a:gd name="T36" fmla="*/ 180 h 1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180">
                  <a:moveTo>
                    <a:pt x="108" y="0"/>
                  </a:moveTo>
                  <a:lnTo>
                    <a:pt x="52" y="41"/>
                  </a:lnTo>
                  <a:lnTo>
                    <a:pt x="16" y="93"/>
                  </a:lnTo>
                  <a:lnTo>
                    <a:pt x="2" y="140"/>
                  </a:lnTo>
                  <a:lnTo>
                    <a:pt x="0" y="180"/>
                  </a:lnTo>
                  <a:lnTo>
                    <a:pt x="18" y="117"/>
                  </a:lnTo>
                  <a:lnTo>
                    <a:pt x="41" y="82"/>
                  </a:lnTo>
                  <a:lnTo>
                    <a:pt x="84" y="42"/>
                  </a:lnTo>
                  <a:lnTo>
                    <a:pt x="109" y="2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5" name="Freeform 165"/>
            <p:cNvSpPr>
              <a:spLocks/>
            </p:cNvSpPr>
            <p:nvPr/>
          </p:nvSpPr>
          <p:spPr bwMode="auto">
            <a:xfrm>
              <a:off x="398" y="2023"/>
              <a:ext cx="8" cy="11"/>
            </a:xfrm>
            <a:custGeom>
              <a:avLst/>
              <a:gdLst>
                <a:gd name="T0" fmla="*/ 0 w 53"/>
                <a:gd name="T1" fmla="*/ 0 h 83"/>
                <a:gd name="T2" fmla="*/ 0 w 53"/>
                <a:gd name="T3" fmla="*/ 0 h 83"/>
                <a:gd name="T4" fmla="*/ 0 w 53"/>
                <a:gd name="T5" fmla="*/ 0 h 83"/>
                <a:gd name="T6" fmla="*/ 0 w 53"/>
                <a:gd name="T7" fmla="*/ 0 h 83"/>
                <a:gd name="T8" fmla="*/ 0 w 53"/>
                <a:gd name="T9" fmla="*/ 0 h 83"/>
                <a:gd name="T10" fmla="*/ 0 w 53"/>
                <a:gd name="T11" fmla="*/ 0 h 83"/>
                <a:gd name="T12" fmla="*/ 0 w 53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83"/>
                <a:gd name="T23" fmla="*/ 53 w 53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83">
                  <a:moveTo>
                    <a:pt x="35" y="0"/>
                  </a:moveTo>
                  <a:lnTo>
                    <a:pt x="0" y="83"/>
                  </a:lnTo>
                  <a:lnTo>
                    <a:pt x="21" y="69"/>
                  </a:lnTo>
                  <a:lnTo>
                    <a:pt x="46" y="36"/>
                  </a:lnTo>
                  <a:lnTo>
                    <a:pt x="53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" name="Freeform 166"/>
            <p:cNvSpPr>
              <a:spLocks/>
            </p:cNvSpPr>
            <p:nvPr/>
          </p:nvSpPr>
          <p:spPr bwMode="auto">
            <a:xfrm>
              <a:off x="562" y="1928"/>
              <a:ext cx="67" cy="79"/>
            </a:xfrm>
            <a:custGeom>
              <a:avLst/>
              <a:gdLst>
                <a:gd name="T0" fmla="*/ 0 w 471"/>
                <a:gd name="T1" fmla="*/ 0 h 557"/>
                <a:gd name="T2" fmla="*/ 0 w 471"/>
                <a:gd name="T3" fmla="*/ 0 h 557"/>
                <a:gd name="T4" fmla="*/ 0 w 471"/>
                <a:gd name="T5" fmla="*/ 0 h 557"/>
                <a:gd name="T6" fmla="*/ 0 w 471"/>
                <a:gd name="T7" fmla="*/ 0 h 557"/>
                <a:gd name="T8" fmla="*/ 0 w 471"/>
                <a:gd name="T9" fmla="*/ 0 h 557"/>
                <a:gd name="T10" fmla="*/ 0 w 471"/>
                <a:gd name="T11" fmla="*/ 0 h 557"/>
                <a:gd name="T12" fmla="*/ 0 w 471"/>
                <a:gd name="T13" fmla="*/ 0 h 557"/>
                <a:gd name="T14" fmla="*/ 0 w 471"/>
                <a:gd name="T15" fmla="*/ 0 h 557"/>
                <a:gd name="T16" fmla="*/ 0 w 471"/>
                <a:gd name="T17" fmla="*/ 0 h 557"/>
                <a:gd name="T18" fmla="*/ 0 w 471"/>
                <a:gd name="T19" fmla="*/ 0 h 557"/>
                <a:gd name="T20" fmla="*/ 0 w 471"/>
                <a:gd name="T21" fmla="*/ 0 h 557"/>
                <a:gd name="T22" fmla="*/ 0 w 471"/>
                <a:gd name="T23" fmla="*/ 0 h 557"/>
                <a:gd name="T24" fmla="*/ 0 w 471"/>
                <a:gd name="T25" fmla="*/ 0 h 557"/>
                <a:gd name="T26" fmla="*/ 0 w 471"/>
                <a:gd name="T27" fmla="*/ 0 h 557"/>
                <a:gd name="T28" fmla="*/ 0 w 471"/>
                <a:gd name="T29" fmla="*/ 0 h 5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1"/>
                <a:gd name="T46" fmla="*/ 0 h 557"/>
                <a:gd name="T47" fmla="*/ 471 w 471"/>
                <a:gd name="T48" fmla="*/ 557 h 5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1" h="557">
                  <a:moveTo>
                    <a:pt x="161" y="0"/>
                  </a:moveTo>
                  <a:lnTo>
                    <a:pt x="154" y="105"/>
                  </a:lnTo>
                  <a:lnTo>
                    <a:pt x="95" y="252"/>
                  </a:lnTo>
                  <a:lnTo>
                    <a:pt x="6" y="401"/>
                  </a:lnTo>
                  <a:lnTo>
                    <a:pt x="0" y="494"/>
                  </a:lnTo>
                  <a:lnTo>
                    <a:pt x="96" y="478"/>
                  </a:lnTo>
                  <a:lnTo>
                    <a:pt x="144" y="416"/>
                  </a:lnTo>
                  <a:lnTo>
                    <a:pt x="187" y="392"/>
                  </a:lnTo>
                  <a:lnTo>
                    <a:pt x="242" y="432"/>
                  </a:lnTo>
                  <a:lnTo>
                    <a:pt x="273" y="490"/>
                  </a:lnTo>
                  <a:lnTo>
                    <a:pt x="471" y="557"/>
                  </a:lnTo>
                  <a:lnTo>
                    <a:pt x="447" y="413"/>
                  </a:lnTo>
                  <a:lnTo>
                    <a:pt x="233" y="6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7" name="Freeform 167"/>
            <p:cNvSpPr>
              <a:spLocks/>
            </p:cNvSpPr>
            <p:nvPr/>
          </p:nvSpPr>
          <p:spPr bwMode="auto">
            <a:xfrm>
              <a:off x="548" y="2000"/>
              <a:ext cx="96" cy="31"/>
            </a:xfrm>
            <a:custGeom>
              <a:avLst/>
              <a:gdLst>
                <a:gd name="T0" fmla="*/ 0 w 676"/>
                <a:gd name="T1" fmla="*/ 0 h 218"/>
                <a:gd name="T2" fmla="*/ 0 w 676"/>
                <a:gd name="T3" fmla="*/ 0 h 218"/>
                <a:gd name="T4" fmla="*/ 0 w 676"/>
                <a:gd name="T5" fmla="*/ 0 h 218"/>
                <a:gd name="T6" fmla="*/ 0 w 676"/>
                <a:gd name="T7" fmla="*/ 0 h 218"/>
                <a:gd name="T8" fmla="*/ 0 w 676"/>
                <a:gd name="T9" fmla="*/ 0 h 218"/>
                <a:gd name="T10" fmla="*/ 0 w 676"/>
                <a:gd name="T11" fmla="*/ 0 h 218"/>
                <a:gd name="T12" fmla="*/ 0 w 676"/>
                <a:gd name="T13" fmla="*/ 0 h 218"/>
                <a:gd name="T14" fmla="*/ 0 w 676"/>
                <a:gd name="T15" fmla="*/ 0 h 218"/>
                <a:gd name="T16" fmla="*/ 0 w 676"/>
                <a:gd name="T17" fmla="*/ 0 h 218"/>
                <a:gd name="T18" fmla="*/ 0 w 676"/>
                <a:gd name="T19" fmla="*/ 0 h 218"/>
                <a:gd name="T20" fmla="*/ 0 w 676"/>
                <a:gd name="T21" fmla="*/ 0 h 218"/>
                <a:gd name="T22" fmla="*/ 0 w 676"/>
                <a:gd name="T23" fmla="*/ 0 h 218"/>
                <a:gd name="T24" fmla="*/ 0 w 676"/>
                <a:gd name="T25" fmla="*/ 0 h 218"/>
                <a:gd name="T26" fmla="*/ 0 w 676"/>
                <a:gd name="T27" fmla="*/ 0 h 218"/>
                <a:gd name="T28" fmla="*/ 0 w 676"/>
                <a:gd name="T29" fmla="*/ 0 h 218"/>
                <a:gd name="T30" fmla="*/ 0 w 676"/>
                <a:gd name="T31" fmla="*/ 0 h 218"/>
                <a:gd name="T32" fmla="*/ 0 w 676"/>
                <a:gd name="T33" fmla="*/ 0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6"/>
                <a:gd name="T52" fmla="*/ 0 h 218"/>
                <a:gd name="T53" fmla="*/ 676 w 676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6" h="218">
                  <a:moveTo>
                    <a:pt x="39" y="0"/>
                  </a:moveTo>
                  <a:lnTo>
                    <a:pt x="137" y="63"/>
                  </a:lnTo>
                  <a:lnTo>
                    <a:pt x="173" y="27"/>
                  </a:lnTo>
                  <a:lnTo>
                    <a:pt x="224" y="10"/>
                  </a:lnTo>
                  <a:lnTo>
                    <a:pt x="324" y="47"/>
                  </a:lnTo>
                  <a:lnTo>
                    <a:pt x="458" y="49"/>
                  </a:lnTo>
                  <a:lnTo>
                    <a:pt x="574" y="44"/>
                  </a:lnTo>
                  <a:lnTo>
                    <a:pt x="676" y="161"/>
                  </a:lnTo>
                  <a:lnTo>
                    <a:pt x="598" y="142"/>
                  </a:lnTo>
                  <a:lnTo>
                    <a:pt x="543" y="114"/>
                  </a:lnTo>
                  <a:lnTo>
                    <a:pt x="289" y="150"/>
                  </a:lnTo>
                  <a:lnTo>
                    <a:pt x="171" y="165"/>
                  </a:lnTo>
                  <a:lnTo>
                    <a:pt x="168" y="218"/>
                  </a:lnTo>
                  <a:lnTo>
                    <a:pt x="131" y="215"/>
                  </a:lnTo>
                  <a:lnTo>
                    <a:pt x="0" y="16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8" name="Freeform 168"/>
            <p:cNvSpPr>
              <a:spLocks/>
            </p:cNvSpPr>
            <p:nvPr/>
          </p:nvSpPr>
          <p:spPr bwMode="auto">
            <a:xfrm>
              <a:off x="483" y="2021"/>
              <a:ext cx="167" cy="48"/>
            </a:xfrm>
            <a:custGeom>
              <a:avLst/>
              <a:gdLst>
                <a:gd name="T0" fmla="*/ 0 w 1173"/>
                <a:gd name="T1" fmla="*/ 0 h 337"/>
                <a:gd name="T2" fmla="*/ 0 w 1173"/>
                <a:gd name="T3" fmla="*/ 0 h 337"/>
                <a:gd name="T4" fmla="*/ 0 w 1173"/>
                <a:gd name="T5" fmla="*/ 0 h 337"/>
                <a:gd name="T6" fmla="*/ 0 w 1173"/>
                <a:gd name="T7" fmla="*/ 0 h 337"/>
                <a:gd name="T8" fmla="*/ 0 w 1173"/>
                <a:gd name="T9" fmla="*/ 0 h 337"/>
                <a:gd name="T10" fmla="*/ 0 w 1173"/>
                <a:gd name="T11" fmla="*/ 0 h 337"/>
                <a:gd name="T12" fmla="*/ 0 w 1173"/>
                <a:gd name="T13" fmla="*/ 0 h 337"/>
                <a:gd name="T14" fmla="*/ 0 w 1173"/>
                <a:gd name="T15" fmla="*/ 0 h 337"/>
                <a:gd name="T16" fmla="*/ 0 w 1173"/>
                <a:gd name="T17" fmla="*/ 0 h 337"/>
                <a:gd name="T18" fmla="*/ 0 w 1173"/>
                <a:gd name="T19" fmla="*/ 0 h 337"/>
                <a:gd name="T20" fmla="*/ 0 w 1173"/>
                <a:gd name="T21" fmla="*/ 0 h 337"/>
                <a:gd name="T22" fmla="*/ 0 w 1173"/>
                <a:gd name="T23" fmla="*/ 0 h 337"/>
                <a:gd name="T24" fmla="*/ 0 w 1173"/>
                <a:gd name="T25" fmla="*/ 0 h 337"/>
                <a:gd name="T26" fmla="*/ 0 w 1173"/>
                <a:gd name="T27" fmla="*/ 0 h 337"/>
                <a:gd name="T28" fmla="*/ 0 w 1173"/>
                <a:gd name="T29" fmla="*/ 0 h 337"/>
                <a:gd name="T30" fmla="*/ 0 w 1173"/>
                <a:gd name="T31" fmla="*/ 0 h 337"/>
                <a:gd name="T32" fmla="*/ 0 w 1173"/>
                <a:gd name="T33" fmla="*/ 0 h 337"/>
                <a:gd name="T34" fmla="*/ 0 w 1173"/>
                <a:gd name="T35" fmla="*/ 0 h 337"/>
                <a:gd name="T36" fmla="*/ 0 w 1173"/>
                <a:gd name="T37" fmla="*/ 0 h 337"/>
                <a:gd name="T38" fmla="*/ 0 w 1173"/>
                <a:gd name="T39" fmla="*/ 0 h 337"/>
                <a:gd name="T40" fmla="*/ 0 w 1173"/>
                <a:gd name="T41" fmla="*/ 0 h 337"/>
                <a:gd name="T42" fmla="*/ 0 w 1173"/>
                <a:gd name="T43" fmla="*/ 0 h 337"/>
                <a:gd name="T44" fmla="*/ 0 w 1173"/>
                <a:gd name="T45" fmla="*/ 0 h 337"/>
                <a:gd name="T46" fmla="*/ 0 w 1173"/>
                <a:gd name="T47" fmla="*/ 0 h 337"/>
                <a:gd name="T48" fmla="*/ 0 w 1173"/>
                <a:gd name="T49" fmla="*/ 0 h 337"/>
                <a:gd name="T50" fmla="*/ 0 w 1173"/>
                <a:gd name="T51" fmla="*/ 0 h 337"/>
                <a:gd name="T52" fmla="*/ 0 w 1173"/>
                <a:gd name="T53" fmla="*/ 0 h 337"/>
                <a:gd name="T54" fmla="*/ 0 w 1173"/>
                <a:gd name="T55" fmla="*/ 0 h 337"/>
                <a:gd name="T56" fmla="*/ 0 w 1173"/>
                <a:gd name="T57" fmla="*/ 0 h 337"/>
                <a:gd name="T58" fmla="*/ 0 w 1173"/>
                <a:gd name="T59" fmla="*/ 0 h 337"/>
                <a:gd name="T60" fmla="*/ 0 w 1173"/>
                <a:gd name="T61" fmla="*/ 0 h 337"/>
                <a:gd name="T62" fmla="*/ 0 w 1173"/>
                <a:gd name="T63" fmla="*/ 0 h 337"/>
                <a:gd name="T64" fmla="*/ 0 w 1173"/>
                <a:gd name="T65" fmla="*/ 0 h 3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3"/>
                <a:gd name="T100" fmla="*/ 0 h 337"/>
                <a:gd name="T101" fmla="*/ 1173 w 1173"/>
                <a:gd name="T102" fmla="*/ 337 h 3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3" h="337">
                  <a:moveTo>
                    <a:pt x="18" y="196"/>
                  </a:moveTo>
                  <a:lnTo>
                    <a:pt x="51" y="127"/>
                  </a:lnTo>
                  <a:lnTo>
                    <a:pt x="262" y="120"/>
                  </a:lnTo>
                  <a:lnTo>
                    <a:pt x="278" y="158"/>
                  </a:lnTo>
                  <a:lnTo>
                    <a:pt x="242" y="200"/>
                  </a:lnTo>
                  <a:lnTo>
                    <a:pt x="262" y="220"/>
                  </a:lnTo>
                  <a:lnTo>
                    <a:pt x="319" y="210"/>
                  </a:lnTo>
                  <a:lnTo>
                    <a:pt x="442" y="106"/>
                  </a:lnTo>
                  <a:lnTo>
                    <a:pt x="408" y="234"/>
                  </a:lnTo>
                  <a:lnTo>
                    <a:pt x="541" y="254"/>
                  </a:lnTo>
                  <a:lnTo>
                    <a:pt x="748" y="218"/>
                  </a:lnTo>
                  <a:lnTo>
                    <a:pt x="610" y="145"/>
                  </a:lnTo>
                  <a:lnTo>
                    <a:pt x="594" y="99"/>
                  </a:lnTo>
                  <a:lnTo>
                    <a:pt x="660" y="107"/>
                  </a:lnTo>
                  <a:lnTo>
                    <a:pt x="743" y="145"/>
                  </a:lnTo>
                  <a:lnTo>
                    <a:pt x="854" y="149"/>
                  </a:lnTo>
                  <a:lnTo>
                    <a:pt x="919" y="211"/>
                  </a:lnTo>
                  <a:lnTo>
                    <a:pt x="881" y="135"/>
                  </a:lnTo>
                  <a:lnTo>
                    <a:pt x="800" y="56"/>
                  </a:lnTo>
                  <a:lnTo>
                    <a:pt x="922" y="98"/>
                  </a:lnTo>
                  <a:lnTo>
                    <a:pt x="1023" y="200"/>
                  </a:lnTo>
                  <a:lnTo>
                    <a:pt x="1069" y="216"/>
                  </a:lnTo>
                  <a:lnTo>
                    <a:pt x="1073" y="158"/>
                  </a:lnTo>
                  <a:lnTo>
                    <a:pt x="986" y="74"/>
                  </a:lnTo>
                  <a:lnTo>
                    <a:pt x="910" y="27"/>
                  </a:lnTo>
                  <a:lnTo>
                    <a:pt x="999" y="0"/>
                  </a:lnTo>
                  <a:lnTo>
                    <a:pt x="1108" y="56"/>
                  </a:lnTo>
                  <a:lnTo>
                    <a:pt x="1173" y="103"/>
                  </a:lnTo>
                  <a:lnTo>
                    <a:pt x="1109" y="286"/>
                  </a:lnTo>
                  <a:lnTo>
                    <a:pt x="423" y="337"/>
                  </a:lnTo>
                  <a:lnTo>
                    <a:pt x="0" y="289"/>
                  </a:lnTo>
                  <a:lnTo>
                    <a:pt x="18" y="196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9" name="Freeform 169"/>
            <p:cNvSpPr>
              <a:spLocks/>
            </p:cNvSpPr>
            <p:nvPr/>
          </p:nvSpPr>
          <p:spPr bwMode="auto">
            <a:xfrm>
              <a:off x="362" y="1918"/>
              <a:ext cx="46" cy="97"/>
            </a:xfrm>
            <a:custGeom>
              <a:avLst/>
              <a:gdLst>
                <a:gd name="T0" fmla="*/ 0 w 317"/>
                <a:gd name="T1" fmla="*/ 0 h 678"/>
                <a:gd name="T2" fmla="*/ 0 w 317"/>
                <a:gd name="T3" fmla="*/ 0 h 678"/>
                <a:gd name="T4" fmla="*/ 0 w 317"/>
                <a:gd name="T5" fmla="*/ 0 h 678"/>
                <a:gd name="T6" fmla="*/ 0 w 317"/>
                <a:gd name="T7" fmla="*/ 0 h 678"/>
                <a:gd name="T8" fmla="*/ 0 w 317"/>
                <a:gd name="T9" fmla="*/ 0 h 678"/>
                <a:gd name="T10" fmla="*/ 0 w 317"/>
                <a:gd name="T11" fmla="*/ 0 h 678"/>
                <a:gd name="T12" fmla="*/ 0 w 317"/>
                <a:gd name="T13" fmla="*/ 0 h 678"/>
                <a:gd name="T14" fmla="*/ 0 w 317"/>
                <a:gd name="T15" fmla="*/ 0 h 678"/>
                <a:gd name="T16" fmla="*/ 0 w 317"/>
                <a:gd name="T17" fmla="*/ 0 h 678"/>
                <a:gd name="T18" fmla="*/ 0 w 317"/>
                <a:gd name="T19" fmla="*/ 0 h 678"/>
                <a:gd name="T20" fmla="*/ 0 w 317"/>
                <a:gd name="T21" fmla="*/ 0 h 678"/>
                <a:gd name="T22" fmla="*/ 0 w 317"/>
                <a:gd name="T23" fmla="*/ 0 h 678"/>
                <a:gd name="T24" fmla="*/ 0 w 317"/>
                <a:gd name="T25" fmla="*/ 0 h 678"/>
                <a:gd name="T26" fmla="*/ 0 w 317"/>
                <a:gd name="T27" fmla="*/ 0 h 678"/>
                <a:gd name="T28" fmla="*/ 0 w 317"/>
                <a:gd name="T29" fmla="*/ 0 h 678"/>
                <a:gd name="T30" fmla="*/ 0 w 317"/>
                <a:gd name="T31" fmla="*/ 0 h 678"/>
                <a:gd name="T32" fmla="*/ 0 w 317"/>
                <a:gd name="T33" fmla="*/ 0 h 678"/>
                <a:gd name="T34" fmla="*/ 0 w 317"/>
                <a:gd name="T35" fmla="*/ 0 h 678"/>
                <a:gd name="T36" fmla="*/ 0 w 317"/>
                <a:gd name="T37" fmla="*/ 0 h 678"/>
                <a:gd name="T38" fmla="*/ 0 w 317"/>
                <a:gd name="T39" fmla="*/ 0 h 678"/>
                <a:gd name="T40" fmla="*/ 0 w 317"/>
                <a:gd name="T41" fmla="*/ 0 h 678"/>
                <a:gd name="T42" fmla="*/ 0 w 317"/>
                <a:gd name="T43" fmla="*/ 0 h 6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7"/>
                <a:gd name="T67" fmla="*/ 0 h 678"/>
                <a:gd name="T68" fmla="*/ 317 w 317"/>
                <a:gd name="T69" fmla="*/ 678 h 67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7" h="678">
                  <a:moveTo>
                    <a:pt x="0" y="471"/>
                  </a:moveTo>
                  <a:lnTo>
                    <a:pt x="47" y="414"/>
                  </a:lnTo>
                  <a:lnTo>
                    <a:pt x="64" y="320"/>
                  </a:lnTo>
                  <a:lnTo>
                    <a:pt x="64" y="223"/>
                  </a:lnTo>
                  <a:lnTo>
                    <a:pt x="50" y="140"/>
                  </a:lnTo>
                  <a:lnTo>
                    <a:pt x="73" y="164"/>
                  </a:lnTo>
                  <a:lnTo>
                    <a:pt x="92" y="253"/>
                  </a:lnTo>
                  <a:lnTo>
                    <a:pt x="155" y="398"/>
                  </a:lnTo>
                  <a:lnTo>
                    <a:pt x="122" y="140"/>
                  </a:lnTo>
                  <a:lnTo>
                    <a:pt x="110" y="75"/>
                  </a:lnTo>
                  <a:lnTo>
                    <a:pt x="125" y="35"/>
                  </a:lnTo>
                  <a:lnTo>
                    <a:pt x="173" y="101"/>
                  </a:lnTo>
                  <a:lnTo>
                    <a:pt x="199" y="180"/>
                  </a:lnTo>
                  <a:lnTo>
                    <a:pt x="223" y="313"/>
                  </a:lnTo>
                  <a:lnTo>
                    <a:pt x="264" y="398"/>
                  </a:lnTo>
                  <a:lnTo>
                    <a:pt x="254" y="62"/>
                  </a:lnTo>
                  <a:lnTo>
                    <a:pt x="280" y="0"/>
                  </a:lnTo>
                  <a:lnTo>
                    <a:pt x="288" y="157"/>
                  </a:lnTo>
                  <a:lnTo>
                    <a:pt x="317" y="562"/>
                  </a:lnTo>
                  <a:lnTo>
                    <a:pt x="55" y="678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0" name="Freeform 170"/>
            <p:cNvSpPr>
              <a:spLocks/>
            </p:cNvSpPr>
            <p:nvPr/>
          </p:nvSpPr>
          <p:spPr bwMode="auto">
            <a:xfrm>
              <a:off x="414" y="1911"/>
              <a:ext cx="35" cy="95"/>
            </a:xfrm>
            <a:custGeom>
              <a:avLst/>
              <a:gdLst>
                <a:gd name="T0" fmla="*/ 0 w 249"/>
                <a:gd name="T1" fmla="*/ 0 h 663"/>
                <a:gd name="T2" fmla="*/ 0 w 249"/>
                <a:gd name="T3" fmla="*/ 0 h 663"/>
                <a:gd name="T4" fmla="*/ 0 w 249"/>
                <a:gd name="T5" fmla="*/ 0 h 663"/>
                <a:gd name="T6" fmla="*/ 0 w 249"/>
                <a:gd name="T7" fmla="*/ 0 h 663"/>
                <a:gd name="T8" fmla="*/ 0 w 249"/>
                <a:gd name="T9" fmla="*/ 0 h 663"/>
                <a:gd name="T10" fmla="*/ 0 w 249"/>
                <a:gd name="T11" fmla="*/ 0 h 663"/>
                <a:gd name="T12" fmla="*/ 0 w 249"/>
                <a:gd name="T13" fmla="*/ 0 h 663"/>
                <a:gd name="T14" fmla="*/ 0 w 249"/>
                <a:gd name="T15" fmla="*/ 0 h 663"/>
                <a:gd name="T16" fmla="*/ 0 w 249"/>
                <a:gd name="T17" fmla="*/ 0 h 663"/>
                <a:gd name="T18" fmla="*/ 0 w 249"/>
                <a:gd name="T19" fmla="*/ 0 h 663"/>
                <a:gd name="T20" fmla="*/ 0 w 249"/>
                <a:gd name="T21" fmla="*/ 0 h 663"/>
                <a:gd name="T22" fmla="*/ 0 w 249"/>
                <a:gd name="T23" fmla="*/ 0 h 663"/>
                <a:gd name="T24" fmla="*/ 0 w 249"/>
                <a:gd name="T25" fmla="*/ 0 h 663"/>
                <a:gd name="T26" fmla="*/ 0 w 249"/>
                <a:gd name="T27" fmla="*/ 0 h 663"/>
                <a:gd name="T28" fmla="*/ 0 w 249"/>
                <a:gd name="T29" fmla="*/ 0 h 663"/>
                <a:gd name="T30" fmla="*/ 0 w 249"/>
                <a:gd name="T31" fmla="*/ 0 h 6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9"/>
                <a:gd name="T49" fmla="*/ 0 h 663"/>
                <a:gd name="T50" fmla="*/ 249 w 249"/>
                <a:gd name="T51" fmla="*/ 663 h 6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9" h="663">
                  <a:moveTo>
                    <a:pt x="48" y="17"/>
                  </a:moveTo>
                  <a:lnTo>
                    <a:pt x="65" y="82"/>
                  </a:lnTo>
                  <a:lnTo>
                    <a:pt x="49" y="123"/>
                  </a:lnTo>
                  <a:lnTo>
                    <a:pt x="0" y="218"/>
                  </a:lnTo>
                  <a:lnTo>
                    <a:pt x="16" y="277"/>
                  </a:lnTo>
                  <a:lnTo>
                    <a:pt x="123" y="214"/>
                  </a:lnTo>
                  <a:lnTo>
                    <a:pt x="152" y="244"/>
                  </a:lnTo>
                  <a:lnTo>
                    <a:pt x="177" y="316"/>
                  </a:lnTo>
                  <a:lnTo>
                    <a:pt x="157" y="375"/>
                  </a:lnTo>
                  <a:lnTo>
                    <a:pt x="172" y="637"/>
                  </a:lnTo>
                  <a:lnTo>
                    <a:pt x="209" y="663"/>
                  </a:lnTo>
                  <a:lnTo>
                    <a:pt x="206" y="419"/>
                  </a:lnTo>
                  <a:lnTo>
                    <a:pt x="249" y="308"/>
                  </a:lnTo>
                  <a:lnTo>
                    <a:pt x="98" y="0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1" name="Freeform 171"/>
            <p:cNvSpPr>
              <a:spLocks/>
            </p:cNvSpPr>
            <p:nvPr/>
          </p:nvSpPr>
          <p:spPr bwMode="auto">
            <a:xfrm>
              <a:off x="423" y="1964"/>
              <a:ext cx="12" cy="40"/>
            </a:xfrm>
            <a:custGeom>
              <a:avLst/>
              <a:gdLst>
                <a:gd name="T0" fmla="*/ 0 w 83"/>
                <a:gd name="T1" fmla="*/ 0 h 279"/>
                <a:gd name="T2" fmla="*/ 0 w 83"/>
                <a:gd name="T3" fmla="*/ 0 h 279"/>
                <a:gd name="T4" fmla="*/ 0 w 83"/>
                <a:gd name="T5" fmla="*/ 0 h 279"/>
                <a:gd name="T6" fmla="*/ 0 w 83"/>
                <a:gd name="T7" fmla="*/ 0 h 279"/>
                <a:gd name="T8" fmla="*/ 0 w 83"/>
                <a:gd name="T9" fmla="*/ 0 h 279"/>
                <a:gd name="T10" fmla="*/ 0 w 83"/>
                <a:gd name="T11" fmla="*/ 0 h 279"/>
                <a:gd name="T12" fmla="*/ 0 w 83"/>
                <a:gd name="T13" fmla="*/ 0 h 279"/>
                <a:gd name="T14" fmla="*/ 0 w 83"/>
                <a:gd name="T15" fmla="*/ 0 h 2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279"/>
                <a:gd name="T26" fmla="*/ 83 w 83"/>
                <a:gd name="T27" fmla="*/ 279 h 2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279">
                  <a:moveTo>
                    <a:pt x="16" y="279"/>
                  </a:moveTo>
                  <a:lnTo>
                    <a:pt x="0" y="90"/>
                  </a:lnTo>
                  <a:lnTo>
                    <a:pt x="39" y="22"/>
                  </a:lnTo>
                  <a:lnTo>
                    <a:pt x="83" y="0"/>
                  </a:lnTo>
                  <a:lnTo>
                    <a:pt x="72" y="103"/>
                  </a:lnTo>
                  <a:lnTo>
                    <a:pt x="61" y="275"/>
                  </a:lnTo>
                  <a:lnTo>
                    <a:pt x="16" y="279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2" name="Freeform 172"/>
            <p:cNvSpPr>
              <a:spLocks/>
            </p:cNvSpPr>
            <p:nvPr/>
          </p:nvSpPr>
          <p:spPr bwMode="auto">
            <a:xfrm>
              <a:off x="371" y="1906"/>
              <a:ext cx="26" cy="43"/>
            </a:xfrm>
            <a:custGeom>
              <a:avLst/>
              <a:gdLst>
                <a:gd name="T0" fmla="*/ 0 w 179"/>
                <a:gd name="T1" fmla="*/ 0 h 300"/>
                <a:gd name="T2" fmla="*/ 0 w 179"/>
                <a:gd name="T3" fmla="*/ 0 h 300"/>
                <a:gd name="T4" fmla="*/ 0 w 179"/>
                <a:gd name="T5" fmla="*/ 0 h 300"/>
                <a:gd name="T6" fmla="*/ 0 w 179"/>
                <a:gd name="T7" fmla="*/ 0 h 300"/>
                <a:gd name="T8" fmla="*/ 0 w 179"/>
                <a:gd name="T9" fmla="*/ 0 h 300"/>
                <a:gd name="T10" fmla="*/ 0 w 179"/>
                <a:gd name="T11" fmla="*/ 0 h 300"/>
                <a:gd name="T12" fmla="*/ 0 w 179"/>
                <a:gd name="T13" fmla="*/ 0 h 300"/>
                <a:gd name="T14" fmla="*/ 0 w 179"/>
                <a:gd name="T15" fmla="*/ 0 h 300"/>
                <a:gd name="T16" fmla="*/ 0 w 179"/>
                <a:gd name="T17" fmla="*/ 0 h 300"/>
                <a:gd name="T18" fmla="*/ 0 w 179"/>
                <a:gd name="T19" fmla="*/ 0 h 300"/>
                <a:gd name="T20" fmla="*/ 0 w 179"/>
                <a:gd name="T21" fmla="*/ 0 h 300"/>
                <a:gd name="T22" fmla="*/ 0 w 179"/>
                <a:gd name="T23" fmla="*/ 0 h 300"/>
                <a:gd name="T24" fmla="*/ 0 w 179"/>
                <a:gd name="T25" fmla="*/ 0 h 3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9"/>
                <a:gd name="T40" fmla="*/ 0 h 300"/>
                <a:gd name="T41" fmla="*/ 179 w 179"/>
                <a:gd name="T42" fmla="*/ 300 h 3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9" h="300">
                  <a:moveTo>
                    <a:pt x="179" y="0"/>
                  </a:moveTo>
                  <a:lnTo>
                    <a:pt x="85" y="47"/>
                  </a:lnTo>
                  <a:lnTo>
                    <a:pt x="9" y="92"/>
                  </a:lnTo>
                  <a:lnTo>
                    <a:pt x="0" y="146"/>
                  </a:lnTo>
                  <a:lnTo>
                    <a:pt x="5" y="212"/>
                  </a:lnTo>
                  <a:lnTo>
                    <a:pt x="47" y="300"/>
                  </a:lnTo>
                  <a:lnTo>
                    <a:pt x="29" y="162"/>
                  </a:lnTo>
                  <a:lnTo>
                    <a:pt x="56" y="102"/>
                  </a:lnTo>
                  <a:lnTo>
                    <a:pt x="82" y="105"/>
                  </a:lnTo>
                  <a:lnTo>
                    <a:pt x="131" y="206"/>
                  </a:lnTo>
                  <a:lnTo>
                    <a:pt x="124" y="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3" name="Freeform 173"/>
            <p:cNvSpPr>
              <a:spLocks/>
            </p:cNvSpPr>
            <p:nvPr/>
          </p:nvSpPr>
          <p:spPr bwMode="auto">
            <a:xfrm>
              <a:off x="357" y="1936"/>
              <a:ext cx="9" cy="40"/>
            </a:xfrm>
            <a:custGeom>
              <a:avLst/>
              <a:gdLst>
                <a:gd name="T0" fmla="*/ 0 w 58"/>
                <a:gd name="T1" fmla="*/ 0 h 283"/>
                <a:gd name="T2" fmla="*/ 0 w 58"/>
                <a:gd name="T3" fmla="*/ 0 h 283"/>
                <a:gd name="T4" fmla="*/ 0 w 58"/>
                <a:gd name="T5" fmla="*/ 0 h 283"/>
                <a:gd name="T6" fmla="*/ 0 w 58"/>
                <a:gd name="T7" fmla="*/ 0 h 283"/>
                <a:gd name="T8" fmla="*/ 0 w 58"/>
                <a:gd name="T9" fmla="*/ 0 h 283"/>
                <a:gd name="T10" fmla="*/ 0 w 58"/>
                <a:gd name="T11" fmla="*/ 0 h 283"/>
                <a:gd name="T12" fmla="*/ 0 w 58"/>
                <a:gd name="T13" fmla="*/ 0 h 283"/>
                <a:gd name="T14" fmla="*/ 0 w 58"/>
                <a:gd name="T15" fmla="*/ 0 h 283"/>
                <a:gd name="T16" fmla="*/ 0 w 58"/>
                <a:gd name="T17" fmla="*/ 0 h 2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83"/>
                <a:gd name="T29" fmla="*/ 58 w 58"/>
                <a:gd name="T30" fmla="*/ 283 h 2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83">
                  <a:moveTo>
                    <a:pt x="54" y="0"/>
                  </a:moveTo>
                  <a:lnTo>
                    <a:pt x="23" y="88"/>
                  </a:lnTo>
                  <a:lnTo>
                    <a:pt x="0" y="135"/>
                  </a:lnTo>
                  <a:lnTo>
                    <a:pt x="22" y="232"/>
                  </a:lnTo>
                  <a:lnTo>
                    <a:pt x="39" y="283"/>
                  </a:lnTo>
                  <a:lnTo>
                    <a:pt x="58" y="255"/>
                  </a:lnTo>
                  <a:lnTo>
                    <a:pt x="49" y="15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4" name="Freeform 174"/>
            <p:cNvSpPr>
              <a:spLocks/>
            </p:cNvSpPr>
            <p:nvPr/>
          </p:nvSpPr>
          <p:spPr bwMode="auto">
            <a:xfrm>
              <a:off x="416" y="1946"/>
              <a:ext cx="18" cy="43"/>
            </a:xfrm>
            <a:custGeom>
              <a:avLst/>
              <a:gdLst>
                <a:gd name="T0" fmla="*/ 0 w 122"/>
                <a:gd name="T1" fmla="*/ 0 h 299"/>
                <a:gd name="T2" fmla="*/ 0 w 122"/>
                <a:gd name="T3" fmla="*/ 0 h 299"/>
                <a:gd name="T4" fmla="*/ 0 w 122"/>
                <a:gd name="T5" fmla="*/ 0 h 299"/>
                <a:gd name="T6" fmla="*/ 0 w 122"/>
                <a:gd name="T7" fmla="*/ 0 h 299"/>
                <a:gd name="T8" fmla="*/ 0 w 122"/>
                <a:gd name="T9" fmla="*/ 0 h 299"/>
                <a:gd name="T10" fmla="*/ 0 w 122"/>
                <a:gd name="T11" fmla="*/ 0 h 299"/>
                <a:gd name="T12" fmla="*/ 0 w 122"/>
                <a:gd name="T13" fmla="*/ 0 h 299"/>
                <a:gd name="T14" fmla="*/ 0 w 122"/>
                <a:gd name="T15" fmla="*/ 0 h 299"/>
                <a:gd name="T16" fmla="*/ 0 w 122"/>
                <a:gd name="T17" fmla="*/ 0 h 299"/>
                <a:gd name="T18" fmla="*/ 0 w 122"/>
                <a:gd name="T19" fmla="*/ 0 h 299"/>
                <a:gd name="T20" fmla="*/ 0 w 122"/>
                <a:gd name="T21" fmla="*/ 0 h 2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299"/>
                <a:gd name="T35" fmla="*/ 122 w 122"/>
                <a:gd name="T36" fmla="*/ 299 h 2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299">
                  <a:moveTo>
                    <a:pt x="0" y="40"/>
                  </a:moveTo>
                  <a:lnTo>
                    <a:pt x="9" y="144"/>
                  </a:lnTo>
                  <a:lnTo>
                    <a:pt x="30" y="299"/>
                  </a:lnTo>
                  <a:lnTo>
                    <a:pt x="40" y="187"/>
                  </a:lnTo>
                  <a:lnTo>
                    <a:pt x="79" y="119"/>
                  </a:lnTo>
                  <a:lnTo>
                    <a:pt x="122" y="89"/>
                  </a:lnTo>
                  <a:lnTo>
                    <a:pt x="117" y="30"/>
                  </a:lnTo>
                  <a:lnTo>
                    <a:pt x="91" y="0"/>
                  </a:lnTo>
                  <a:lnTo>
                    <a:pt x="24" y="7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5" name="Freeform 175"/>
            <p:cNvSpPr>
              <a:spLocks/>
            </p:cNvSpPr>
            <p:nvPr/>
          </p:nvSpPr>
          <p:spPr bwMode="auto">
            <a:xfrm>
              <a:off x="454" y="1907"/>
              <a:ext cx="22" cy="40"/>
            </a:xfrm>
            <a:custGeom>
              <a:avLst/>
              <a:gdLst>
                <a:gd name="T0" fmla="*/ 0 w 152"/>
                <a:gd name="T1" fmla="*/ 0 h 279"/>
                <a:gd name="T2" fmla="*/ 0 w 152"/>
                <a:gd name="T3" fmla="*/ 0 h 279"/>
                <a:gd name="T4" fmla="*/ 0 w 152"/>
                <a:gd name="T5" fmla="*/ 0 h 279"/>
                <a:gd name="T6" fmla="*/ 0 w 152"/>
                <a:gd name="T7" fmla="*/ 0 h 279"/>
                <a:gd name="T8" fmla="*/ 0 w 152"/>
                <a:gd name="T9" fmla="*/ 0 h 279"/>
                <a:gd name="T10" fmla="*/ 0 w 152"/>
                <a:gd name="T11" fmla="*/ 0 h 279"/>
                <a:gd name="T12" fmla="*/ 0 w 152"/>
                <a:gd name="T13" fmla="*/ 0 h 279"/>
                <a:gd name="T14" fmla="*/ 0 w 152"/>
                <a:gd name="T15" fmla="*/ 0 h 279"/>
                <a:gd name="T16" fmla="*/ 0 w 152"/>
                <a:gd name="T17" fmla="*/ 0 h 279"/>
                <a:gd name="T18" fmla="*/ 0 w 152"/>
                <a:gd name="T19" fmla="*/ 0 h 279"/>
                <a:gd name="T20" fmla="*/ 0 w 152"/>
                <a:gd name="T21" fmla="*/ 0 h 279"/>
                <a:gd name="T22" fmla="*/ 0 w 152"/>
                <a:gd name="T23" fmla="*/ 0 h 2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279"/>
                <a:gd name="T38" fmla="*/ 152 w 152"/>
                <a:gd name="T39" fmla="*/ 279 h 2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279">
                  <a:moveTo>
                    <a:pt x="152" y="0"/>
                  </a:moveTo>
                  <a:lnTo>
                    <a:pt x="37" y="133"/>
                  </a:lnTo>
                  <a:lnTo>
                    <a:pt x="0" y="168"/>
                  </a:lnTo>
                  <a:lnTo>
                    <a:pt x="34" y="202"/>
                  </a:lnTo>
                  <a:lnTo>
                    <a:pt x="79" y="242"/>
                  </a:lnTo>
                  <a:lnTo>
                    <a:pt x="109" y="279"/>
                  </a:lnTo>
                  <a:lnTo>
                    <a:pt x="124" y="230"/>
                  </a:lnTo>
                  <a:lnTo>
                    <a:pt x="94" y="194"/>
                  </a:lnTo>
                  <a:lnTo>
                    <a:pt x="95" y="135"/>
                  </a:lnTo>
                  <a:lnTo>
                    <a:pt x="123" y="6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" name="Freeform 176"/>
            <p:cNvSpPr>
              <a:spLocks/>
            </p:cNvSpPr>
            <p:nvPr/>
          </p:nvSpPr>
          <p:spPr bwMode="auto">
            <a:xfrm>
              <a:off x="415" y="1914"/>
              <a:ext cx="6" cy="24"/>
            </a:xfrm>
            <a:custGeom>
              <a:avLst/>
              <a:gdLst>
                <a:gd name="T0" fmla="*/ 0 w 45"/>
                <a:gd name="T1" fmla="*/ 0 h 163"/>
                <a:gd name="T2" fmla="*/ 0 w 45"/>
                <a:gd name="T3" fmla="*/ 0 h 163"/>
                <a:gd name="T4" fmla="*/ 0 w 45"/>
                <a:gd name="T5" fmla="*/ 0 h 163"/>
                <a:gd name="T6" fmla="*/ 0 w 45"/>
                <a:gd name="T7" fmla="*/ 0 h 163"/>
                <a:gd name="T8" fmla="*/ 0 w 45"/>
                <a:gd name="T9" fmla="*/ 0 h 163"/>
                <a:gd name="T10" fmla="*/ 0 w 45"/>
                <a:gd name="T11" fmla="*/ 0 h 163"/>
                <a:gd name="T12" fmla="*/ 0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63"/>
                <a:gd name="T23" fmla="*/ 45 w 45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63">
                  <a:moveTo>
                    <a:pt x="8" y="0"/>
                  </a:moveTo>
                  <a:lnTo>
                    <a:pt x="0" y="163"/>
                  </a:lnTo>
                  <a:lnTo>
                    <a:pt x="43" y="73"/>
                  </a:lnTo>
                  <a:lnTo>
                    <a:pt x="45" y="53"/>
                  </a:lnTo>
                  <a:lnTo>
                    <a:pt x="2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7" name="Freeform 177"/>
            <p:cNvSpPr>
              <a:spLocks/>
            </p:cNvSpPr>
            <p:nvPr/>
          </p:nvSpPr>
          <p:spPr bwMode="auto">
            <a:xfrm>
              <a:off x="481" y="2027"/>
              <a:ext cx="67" cy="23"/>
            </a:xfrm>
            <a:custGeom>
              <a:avLst/>
              <a:gdLst>
                <a:gd name="T0" fmla="*/ 0 w 464"/>
                <a:gd name="T1" fmla="*/ 0 h 159"/>
                <a:gd name="T2" fmla="*/ 0 w 464"/>
                <a:gd name="T3" fmla="*/ 0 h 159"/>
                <a:gd name="T4" fmla="*/ 0 w 464"/>
                <a:gd name="T5" fmla="*/ 0 h 159"/>
                <a:gd name="T6" fmla="*/ 0 w 464"/>
                <a:gd name="T7" fmla="*/ 0 h 159"/>
                <a:gd name="T8" fmla="*/ 0 w 464"/>
                <a:gd name="T9" fmla="*/ 0 h 159"/>
                <a:gd name="T10" fmla="*/ 0 w 464"/>
                <a:gd name="T11" fmla="*/ 0 h 159"/>
                <a:gd name="T12" fmla="*/ 0 w 464"/>
                <a:gd name="T13" fmla="*/ 0 h 159"/>
                <a:gd name="T14" fmla="*/ 0 w 464"/>
                <a:gd name="T15" fmla="*/ 0 h 159"/>
                <a:gd name="T16" fmla="*/ 0 w 464"/>
                <a:gd name="T17" fmla="*/ 0 h 159"/>
                <a:gd name="T18" fmla="*/ 0 w 464"/>
                <a:gd name="T19" fmla="*/ 0 h 159"/>
                <a:gd name="T20" fmla="*/ 0 w 464"/>
                <a:gd name="T21" fmla="*/ 0 h 159"/>
                <a:gd name="T22" fmla="*/ 0 w 464"/>
                <a:gd name="T23" fmla="*/ 0 h 159"/>
                <a:gd name="T24" fmla="*/ 0 w 464"/>
                <a:gd name="T25" fmla="*/ 0 h 159"/>
                <a:gd name="T26" fmla="*/ 0 w 464"/>
                <a:gd name="T27" fmla="*/ 0 h 159"/>
                <a:gd name="T28" fmla="*/ 0 w 464"/>
                <a:gd name="T29" fmla="*/ 0 h 159"/>
                <a:gd name="T30" fmla="*/ 0 w 464"/>
                <a:gd name="T31" fmla="*/ 0 h 159"/>
                <a:gd name="T32" fmla="*/ 0 w 464"/>
                <a:gd name="T33" fmla="*/ 0 h 159"/>
                <a:gd name="T34" fmla="*/ 0 w 464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4"/>
                <a:gd name="T55" fmla="*/ 0 h 159"/>
                <a:gd name="T56" fmla="*/ 464 w 464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4" h="159">
                  <a:moveTo>
                    <a:pt x="0" y="3"/>
                  </a:moveTo>
                  <a:lnTo>
                    <a:pt x="7" y="28"/>
                  </a:lnTo>
                  <a:lnTo>
                    <a:pt x="44" y="84"/>
                  </a:lnTo>
                  <a:lnTo>
                    <a:pt x="65" y="61"/>
                  </a:lnTo>
                  <a:lnTo>
                    <a:pt x="287" y="62"/>
                  </a:lnTo>
                  <a:lnTo>
                    <a:pt x="305" y="88"/>
                  </a:lnTo>
                  <a:lnTo>
                    <a:pt x="301" y="125"/>
                  </a:lnTo>
                  <a:lnTo>
                    <a:pt x="278" y="159"/>
                  </a:lnTo>
                  <a:lnTo>
                    <a:pt x="336" y="137"/>
                  </a:lnTo>
                  <a:lnTo>
                    <a:pt x="403" y="80"/>
                  </a:lnTo>
                  <a:lnTo>
                    <a:pt x="451" y="39"/>
                  </a:lnTo>
                  <a:lnTo>
                    <a:pt x="464" y="2"/>
                  </a:lnTo>
                  <a:lnTo>
                    <a:pt x="435" y="0"/>
                  </a:lnTo>
                  <a:lnTo>
                    <a:pt x="392" y="29"/>
                  </a:lnTo>
                  <a:lnTo>
                    <a:pt x="282" y="8"/>
                  </a:lnTo>
                  <a:lnTo>
                    <a:pt x="95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" name="Freeform 178"/>
            <p:cNvSpPr>
              <a:spLocks/>
            </p:cNvSpPr>
            <p:nvPr/>
          </p:nvSpPr>
          <p:spPr bwMode="auto">
            <a:xfrm>
              <a:off x="568" y="2018"/>
              <a:ext cx="65" cy="30"/>
            </a:xfrm>
            <a:custGeom>
              <a:avLst/>
              <a:gdLst>
                <a:gd name="T0" fmla="*/ 0 w 459"/>
                <a:gd name="T1" fmla="*/ 0 h 211"/>
                <a:gd name="T2" fmla="*/ 0 w 459"/>
                <a:gd name="T3" fmla="*/ 0 h 211"/>
                <a:gd name="T4" fmla="*/ 0 w 459"/>
                <a:gd name="T5" fmla="*/ 0 h 211"/>
                <a:gd name="T6" fmla="*/ 0 w 459"/>
                <a:gd name="T7" fmla="*/ 0 h 211"/>
                <a:gd name="T8" fmla="*/ 0 w 459"/>
                <a:gd name="T9" fmla="*/ 0 h 211"/>
                <a:gd name="T10" fmla="*/ 0 w 459"/>
                <a:gd name="T11" fmla="*/ 0 h 211"/>
                <a:gd name="T12" fmla="*/ 0 w 459"/>
                <a:gd name="T13" fmla="*/ 0 h 211"/>
                <a:gd name="T14" fmla="*/ 0 w 459"/>
                <a:gd name="T15" fmla="*/ 0 h 211"/>
                <a:gd name="T16" fmla="*/ 0 w 459"/>
                <a:gd name="T17" fmla="*/ 0 h 211"/>
                <a:gd name="T18" fmla="*/ 0 w 459"/>
                <a:gd name="T19" fmla="*/ 0 h 211"/>
                <a:gd name="T20" fmla="*/ 0 w 459"/>
                <a:gd name="T21" fmla="*/ 0 h 211"/>
                <a:gd name="T22" fmla="*/ 0 w 459"/>
                <a:gd name="T23" fmla="*/ 0 h 211"/>
                <a:gd name="T24" fmla="*/ 0 w 459"/>
                <a:gd name="T25" fmla="*/ 0 h 211"/>
                <a:gd name="T26" fmla="*/ 0 w 459"/>
                <a:gd name="T27" fmla="*/ 0 h 211"/>
                <a:gd name="T28" fmla="*/ 0 w 459"/>
                <a:gd name="T29" fmla="*/ 0 h 211"/>
                <a:gd name="T30" fmla="*/ 0 w 459"/>
                <a:gd name="T31" fmla="*/ 0 h 211"/>
                <a:gd name="T32" fmla="*/ 0 w 459"/>
                <a:gd name="T33" fmla="*/ 0 h 211"/>
                <a:gd name="T34" fmla="*/ 0 w 459"/>
                <a:gd name="T35" fmla="*/ 0 h 211"/>
                <a:gd name="T36" fmla="*/ 0 w 459"/>
                <a:gd name="T37" fmla="*/ 0 h 211"/>
                <a:gd name="T38" fmla="*/ 0 w 459"/>
                <a:gd name="T39" fmla="*/ 0 h 211"/>
                <a:gd name="T40" fmla="*/ 0 w 459"/>
                <a:gd name="T41" fmla="*/ 0 h 211"/>
                <a:gd name="T42" fmla="*/ 0 w 459"/>
                <a:gd name="T43" fmla="*/ 0 h 211"/>
                <a:gd name="T44" fmla="*/ 0 w 459"/>
                <a:gd name="T45" fmla="*/ 0 h 2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9"/>
                <a:gd name="T70" fmla="*/ 0 h 211"/>
                <a:gd name="T71" fmla="*/ 459 w 459"/>
                <a:gd name="T72" fmla="*/ 211 h 2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9" h="211">
                  <a:moveTo>
                    <a:pt x="43" y="46"/>
                  </a:moveTo>
                  <a:lnTo>
                    <a:pt x="42" y="89"/>
                  </a:lnTo>
                  <a:lnTo>
                    <a:pt x="0" y="101"/>
                  </a:lnTo>
                  <a:lnTo>
                    <a:pt x="73" y="108"/>
                  </a:lnTo>
                  <a:lnTo>
                    <a:pt x="122" y="130"/>
                  </a:lnTo>
                  <a:lnTo>
                    <a:pt x="174" y="146"/>
                  </a:lnTo>
                  <a:lnTo>
                    <a:pt x="260" y="155"/>
                  </a:lnTo>
                  <a:lnTo>
                    <a:pt x="237" y="129"/>
                  </a:lnTo>
                  <a:lnTo>
                    <a:pt x="182" y="94"/>
                  </a:lnTo>
                  <a:lnTo>
                    <a:pt x="173" y="66"/>
                  </a:lnTo>
                  <a:lnTo>
                    <a:pt x="211" y="66"/>
                  </a:lnTo>
                  <a:lnTo>
                    <a:pt x="329" y="99"/>
                  </a:lnTo>
                  <a:lnTo>
                    <a:pt x="394" y="156"/>
                  </a:lnTo>
                  <a:lnTo>
                    <a:pt x="454" y="211"/>
                  </a:lnTo>
                  <a:lnTo>
                    <a:pt x="459" y="182"/>
                  </a:lnTo>
                  <a:lnTo>
                    <a:pt x="417" y="130"/>
                  </a:lnTo>
                  <a:lnTo>
                    <a:pt x="366" y="92"/>
                  </a:lnTo>
                  <a:lnTo>
                    <a:pt x="303" y="54"/>
                  </a:lnTo>
                  <a:lnTo>
                    <a:pt x="298" y="34"/>
                  </a:lnTo>
                  <a:lnTo>
                    <a:pt x="389" y="5"/>
                  </a:lnTo>
                  <a:lnTo>
                    <a:pt x="337" y="0"/>
                  </a:lnTo>
                  <a:lnTo>
                    <a:pt x="43" y="4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" name="Freeform 179"/>
            <p:cNvSpPr>
              <a:spLocks/>
            </p:cNvSpPr>
            <p:nvPr/>
          </p:nvSpPr>
          <p:spPr bwMode="auto">
            <a:xfrm>
              <a:off x="388" y="1793"/>
              <a:ext cx="79" cy="61"/>
            </a:xfrm>
            <a:custGeom>
              <a:avLst/>
              <a:gdLst>
                <a:gd name="T0" fmla="*/ 0 w 551"/>
                <a:gd name="T1" fmla="*/ 0 h 422"/>
                <a:gd name="T2" fmla="*/ 0 w 551"/>
                <a:gd name="T3" fmla="*/ 0 h 422"/>
                <a:gd name="T4" fmla="*/ 0 w 551"/>
                <a:gd name="T5" fmla="*/ 0 h 422"/>
                <a:gd name="T6" fmla="*/ 0 w 551"/>
                <a:gd name="T7" fmla="*/ 0 h 422"/>
                <a:gd name="T8" fmla="*/ 0 w 551"/>
                <a:gd name="T9" fmla="*/ 0 h 422"/>
                <a:gd name="T10" fmla="*/ 0 w 551"/>
                <a:gd name="T11" fmla="*/ 0 h 422"/>
                <a:gd name="T12" fmla="*/ 0 w 551"/>
                <a:gd name="T13" fmla="*/ 0 h 422"/>
                <a:gd name="T14" fmla="*/ 0 w 551"/>
                <a:gd name="T15" fmla="*/ 0 h 422"/>
                <a:gd name="T16" fmla="*/ 0 w 551"/>
                <a:gd name="T17" fmla="*/ 0 h 422"/>
                <a:gd name="T18" fmla="*/ 0 w 551"/>
                <a:gd name="T19" fmla="*/ 0 h 422"/>
                <a:gd name="T20" fmla="*/ 0 w 551"/>
                <a:gd name="T21" fmla="*/ 0 h 422"/>
                <a:gd name="T22" fmla="*/ 0 w 551"/>
                <a:gd name="T23" fmla="*/ 0 h 422"/>
                <a:gd name="T24" fmla="*/ 0 w 551"/>
                <a:gd name="T25" fmla="*/ 0 h 422"/>
                <a:gd name="T26" fmla="*/ 0 w 551"/>
                <a:gd name="T27" fmla="*/ 0 h 422"/>
                <a:gd name="T28" fmla="*/ 0 w 551"/>
                <a:gd name="T29" fmla="*/ 0 h 422"/>
                <a:gd name="T30" fmla="*/ 0 w 551"/>
                <a:gd name="T31" fmla="*/ 0 h 422"/>
                <a:gd name="T32" fmla="*/ 0 w 551"/>
                <a:gd name="T33" fmla="*/ 0 h 422"/>
                <a:gd name="T34" fmla="*/ 0 w 551"/>
                <a:gd name="T35" fmla="*/ 0 h 422"/>
                <a:gd name="T36" fmla="*/ 0 w 551"/>
                <a:gd name="T37" fmla="*/ 0 h 422"/>
                <a:gd name="T38" fmla="*/ 0 w 551"/>
                <a:gd name="T39" fmla="*/ 0 h 422"/>
                <a:gd name="T40" fmla="*/ 0 w 551"/>
                <a:gd name="T41" fmla="*/ 0 h 422"/>
                <a:gd name="T42" fmla="*/ 0 w 551"/>
                <a:gd name="T43" fmla="*/ 0 h 422"/>
                <a:gd name="T44" fmla="*/ 0 w 551"/>
                <a:gd name="T45" fmla="*/ 0 h 422"/>
                <a:gd name="T46" fmla="*/ 0 w 551"/>
                <a:gd name="T47" fmla="*/ 0 h 422"/>
                <a:gd name="T48" fmla="*/ 0 w 551"/>
                <a:gd name="T49" fmla="*/ 0 h 422"/>
                <a:gd name="T50" fmla="*/ 0 w 551"/>
                <a:gd name="T51" fmla="*/ 0 h 422"/>
                <a:gd name="T52" fmla="*/ 0 w 551"/>
                <a:gd name="T53" fmla="*/ 0 h 422"/>
                <a:gd name="T54" fmla="*/ 0 w 551"/>
                <a:gd name="T55" fmla="*/ 0 h 4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51"/>
                <a:gd name="T85" fmla="*/ 0 h 422"/>
                <a:gd name="T86" fmla="*/ 551 w 551"/>
                <a:gd name="T87" fmla="*/ 422 h 4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51" h="422">
                  <a:moveTo>
                    <a:pt x="0" y="59"/>
                  </a:moveTo>
                  <a:lnTo>
                    <a:pt x="31" y="59"/>
                  </a:lnTo>
                  <a:lnTo>
                    <a:pt x="74" y="56"/>
                  </a:lnTo>
                  <a:lnTo>
                    <a:pt x="127" y="56"/>
                  </a:lnTo>
                  <a:lnTo>
                    <a:pt x="152" y="45"/>
                  </a:lnTo>
                  <a:lnTo>
                    <a:pt x="209" y="31"/>
                  </a:lnTo>
                  <a:lnTo>
                    <a:pt x="292" y="31"/>
                  </a:lnTo>
                  <a:lnTo>
                    <a:pt x="325" y="48"/>
                  </a:lnTo>
                  <a:lnTo>
                    <a:pt x="352" y="80"/>
                  </a:lnTo>
                  <a:lnTo>
                    <a:pt x="360" y="111"/>
                  </a:lnTo>
                  <a:lnTo>
                    <a:pt x="360" y="144"/>
                  </a:lnTo>
                  <a:lnTo>
                    <a:pt x="364" y="161"/>
                  </a:lnTo>
                  <a:lnTo>
                    <a:pt x="389" y="186"/>
                  </a:lnTo>
                  <a:lnTo>
                    <a:pt x="455" y="235"/>
                  </a:lnTo>
                  <a:lnTo>
                    <a:pt x="473" y="285"/>
                  </a:lnTo>
                  <a:lnTo>
                    <a:pt x="483" y="329"/>
                  </a:lnTo>
                  <a:lnTo>
                    <a:pt x="480" y="366"/>
                  </a:lnTo>
                  <a:lnTo>
                    <a:pt x="490" y="422"/>
                  </a:lnTo>
                  <a:lnTo>
                    <a:pt x="514" y="422"/>
                  </a:lnTo>
                  <a:lnTo>
                    <a:pt x="540" y="352"/>
                  </a:lnTo>
                  <a:lnTo>
                    <a:pt x="551" y="281"/>
                  </a:lnTo>
                  <a:lnTo>
                    <a:pt x="424" y="148"/>
                  </a:lnTo>
                  <a:lnTo>
                    <a:pt x="314" y="0"/>
                  </a:lnTo>
                  <a:lnTo>
                    <a:pt x="152" y="17"/>
                  </a:lnTo>
                  <a:lnTo>
                    <a:pt x="103" y="43"/>
                  </a:lnTo>
                  <a:lnTo>
                    <a:pt x="25" y="4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" name="Freeform 180"/>
            <p:cNvSpPr>
              <a:spLocks/>
            </p:cNvSpPr>
            <p:nvPr/>
          </p:nvSpPr>
          <p:spPr bwMode="auto">
            <a:xfrm>
              <a:off x="403" y="1874"/>
              <a:ext cx="19" cy="5"/>
            </a:xfrm>
            <a:custGeom>
              <a:avLst/>
              <a:gdLst>
                <a:gd name="T0" fmla="*/ 0 w 130"/>
                <a:gd name="T1" fmla="*/ 0 h 35"/>
                <a:gd name="T2" fmla="*/ 0 w 130"/>
                <a:gd name="T3" fmla="*/ 0 h 35"/>
                <a:gd name="T4" fmla="*/ 0 w 130"/>
                <a:gd name="T5" fmla="*/ 0 h 35"/>
                <a:gd name="T6" fmla="*/ 0 w 130"/>
                <a:gd name="T7" fmla="*/ 0 h 35"/>
                <a:gd name="T8" fmla="*/ 0 w 130"/>
                <a:gd name="T9" fmla="*/ 0 h 35"/>
                <a:gd name="T10" fmla="*/ 0 w 130"/>
                <a:gd name="T11" fmla="*/ 0 h 35"/>
                <a:gd name="T12" fmla="*/ 0 w 130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35"/>
                <a:gd name="T23" fmla="*/ 130 w 13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35">
                  <a:moveTo>
                    <a:pt x="0" y="25"/>
                  </a:moveTo>
                  <a:lnTo>
                    <a:pt x="45" y="0"/>
                  </a:lnTo>
                  <a:lnTo>
                    <a:pt x="91" y="0"/>
                  </a:lnTo>
                  <a:lnTo>
                    <a:pt x="130" y="10"/>
                  </a:lnTo>
                  <a:lnTo>
                    <a:pt x="76" y="3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" name="Freeform 181"/>
            <p:cNvSpPr>
              <a:spLocks/>
            </p:cNvSpPr>
            <p:nvPr/>
          </p:nvSpPr>
          <p:spPr bwMode="auto">
            <a:xfrm>
              <a:off x="430" y="1891"/>
              <a:ext cx="38" cy="23"/>
            </a:xfrm>
            <a:custGeom>
              <a:avLst/>
              <a:gdLst>
                <a:gd name="T0" fmla="*/ 0 w 268"/>
                <a:gd name="T1" fmla="*/ 0 h 166"/>
                <a:gd name="T2" fmla="*/ 0 w 268"/>
                <a:gd name="T3" fmla="*/ 0 h 166"/>
                <a:gd name="T4" fmla="*/ 0 w 268"/>
                <a:gd name="T5" fmla="*/ 0 h 166"/>
                <a:gd name="T6" fmla="*/ 0 w 268"/>
                <a:gd name="T7" fmla="*/ 0 h 166"/>
                <a:gd name="T8" fmla="*/ 0 w 268"/>
                <a:gd name="T9" fmla="*/ 0 h 166"/>
                <a:gd name="T10" fmla="*/ 0 w 268"/>
                <a:gd name="T11" fmla="*/ 0 h 166"/>
                <a:gd name="T12" fmla="*/ 0 w 268"/>
                <a:gd name="T13" fmla="*/ 0 h 166"/>
                <a:gd name="T14" fmla="*/ 0 w 268"/>
                <a:gd name="T15" fmla="*/ 0 h 166"/>
                <a:gd name="T16" fmla="*/ 0 w 268"/>
                <a:gd name="T17" fmla="*/ 0 h 166"/>
                <a:gd name="T18" fmla="*/ 0 w 268"/>
                <a:gd name="T19" fmla="*/ 0 h 166"/>
                <a:gd name="T20" fmla="*/ 0 w 268"/>
                <a:gd name="T21" fmla="*/ 0 h 166"/>
                <a:gd name="T22" fmla="*/ 0 w 268"/>
                <a:gd name="T23" fmla="*/ 0 h 166"/>
                <a:gd name="T24" fmla="*/ 0 w 268"/>
                <a:gd name="T25" fmla="*/ 0 h 166"/>
                <a:gd name="T26" fmla="*/ 0 w 268"/>
                <a:gd name="T27" fmla="*/ 0 h 1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8"/>
                <a:gd name="T43" fmla="*/ 0 h 166"/>
                <a:gd name="T44" fmla="*/ 268 w 268"/>
                <a:gd name="T45" fmla="*/ 166 h 1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8" h="166">
                  <a:moveTo>
                    <a:pt x="11" y="144"/>
                  </a:moveTo>
                  <a:lnTo>
                    <a:pt x="45" y="119"/>
                  </a:lnTo>
                  <a:lnTo>
                    <a:pt x="84" y="91"/>
                  </a:lnTo>
                  <a:lnTo>
                    <a:pt x="120" y="64"/>
                  </a:lnTo>
                  <a:lnTo>
                    <a:pt x="173" y="43"/>
                  </a:lnTo>
                  <a:lnTo>
                    <a:pt x="246" y="11"/>
                  </a:lnTo>
                  <a:lnTo>
                    <a:pt x="268" y="0"/>
                  </a:lnTo>
                  <a:lnTo>
                    <a:pt x="219" y="56"/>
                  </a:lnTo>
                  <a:lnTo>
                    <a:pt x="173" y="88"/>
                  </a:lnTo>
                  <a:lnTo>
                    <a:pt x="127" y="117"/>
                  </a:lnTo>
                  <a:lnTo>
                    <a:pt x="81" y="148"/>
                  </a:lnTo>
                  <a:lnTo>
                    <a:pt x="0" y="166"/>
                  </a:lnTo>
                  <a:lnTo>
                    <a:pt x="11" y="144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" name="Freeform 182"/>
            <p:cNvSpPr>
              <a:spLocks/>
            </p:cNvSpPr>
            <p:nvPr/>
          </p:nvSpPr>
          <p:spPr bwMode="auto">
            <a:xfrm>
              <a:off x="461" y="1861"/>
              <a:ext cx="19" cy="59"/>
            </a:xfrm>
            <a:custGeom>
              <a:avLst/>
              <a:gdLst>
                <a:gd name="T0" fmla="*/ 0 w 138"/>
                <a:gd name="T1" fmla="*/ 0 h 412"/>
                <a:gd name="T2" fmla="*/ 0 w 138"/>
                <a:gd name="T3" fmla="*/ 0 h 412"/>
                <a:gd name="T4" fmla="*/ 0 w 138"/>
                <a:gd name="T5" fmla="*/ 0 h 412"/>
                <a:gd name="T6" fmla="*/ 0 w 138"/>
                <a:gd name="T7" fmla="*/ 0 h 412"/>
                <a:gd name="T8" fmla="*/ 0 w 138"/>
                <a:gd name="T9" fmla="*/ 0 h 412"/>
                <a:gd name="T10" fmla="*/ 0 w 138"/>
                <a:gd name="T11" fmla="*/ 0 h 412"/>
                <a:gd name="T12" fmla="*/ 0 w 138"/>
                <a:gd name="T13" fmla="*/ 0 h 412"/>
                <a:gd name="T14" fmla="*/ 0 w 138"/>
                <a:gd name="T15" fmla="*/ 0 h 412"/>
                <a:gd name="T16" fmla="*/ 0 w 138"/>
                <a:gd name="T17" fmla="*/ 0 h 412"/>
                <a:gd name="T18" fmla="*/ 0 w 138"/>
                <a:gd name="T19" fmla="*/ 0 h 412"/>
                <a:gd name="T20" fmla="*/ 0 w 138"/>
                <a:gd name="T21" fmla="*/ 0 h 412"/>
                <a:gd name="T22" fmla="*/ 0 w 138"/>
                <a:gd name="T23" fmla="*/ 0 h 412"/>
                <a:gd name="T24" fmla="*/ 0 w 138"/>
                <a:gd name="T25" fmla="*/ 0 h 412"/>
                <a:gd name="T26" fmla="*/ 0 w 138"/>
                <a:gd name="T27" fmla="*/ 0 h 412"/>
                <a:gd name="T28" fmla="*/ 0 w 138"/>
                <a:gd name="T29" fmla="*/ 0 h 412"/>
                <a:gd name="T30" fmla="*/ 0 w 138"/>
                <a:gd name="T31" fmla="*/ 0 h 4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8"/>
                <a:gd name="T49" fmla="*/ 0 h 412"/>
                <a:gd name="T50" fmla="*/ 138 w 138"/>
                <a:gd name="T51" fmla="*/ 412 h 4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8" h="412">
                  <a:moveTo>
                    <a:pt x="0" y="412"/>
                  </a:moveTo>
                  <a:lnTo>
                    <a:pt x="28" y="364"/>
                  </a:lnTo>
                  <a:lnTo>
                    <a:pt x="56" y="317"/>
                  </a:lnTo>
                  <a:lnTo>
                    <a:pt x="73" y="265"/>
                  </a:lnTo>
                  <a:lnTo>
                    <a:pt x="88" y="211"/>
                  </a:lnTo>
                  <a:lnTo>
                    <a:pt x="98" y="138"/>
                  </a:lnTo>
                  <a:lnTo>
                    <a:pt x="95" y="70"/>
                  </a:lnTo>
                  <a:lnTo>
                    <a:pt x="81" y="32"/>
                  </a:lnTo>
                  <a:lnTo>
                    <a:pt x="63" y="14"/>
                  </a:lnTo>
                  <a:lnTo>
                    <a:pt x="88" y="14"/>
                  </a:lnTo>
                  <a:lnTo>
                    <a:pt x="124" y="0"/>
                  </a:lnTo>
                  <a:lnTo>
                    <a:pt x="138" y="21"/>
                  </a:lnTo>
                  <a:lnTo>
                    <a:pt x="126" y="225"/>
                  </a:lnTo>
                  <a:lnTo>
                    <a:pt x="74" y="335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" name="Freeform 183"/>
            <p:cNvSpPr>
              <a:spLocks/>
            </p:cNvSpPr>
            <p:nvPr/>
          </p:nvSpPr>
          <p:spPr bwMode="auto">
            <a:xfrm>
              <a:off x="421" y="2030"/>
              <a:ext cx="65" cy="31"/>
            </a:xfrm>
            <a:custGeom>
              <a:avLst/>
              <a:gdLst>
                <a:gd name="T0" fmla="*/ 0 w 457"/>
                <a:gd name="T1" fmla="*/ 0 h 215"/>
                <a:gd name="T2" fmla="*/ 0 w 457"/>
                <a:gd name="T3" fmla="*/ 0 h 215"/>
                <a:gd name="T4" fmla="*/ 0 w 457"/>
                <a:gd name="T5" fmla="*/ 0 h 215"/>
                <a:gd name="T6" fmla="*/ 0 w 457"/>
                <a:gd name="T7" fmla="*/ 0 h 215"/>
                <a:gd name="T8" fmla="*/ 0 w 457"/>
                <a:gd name="T9" fmla="*/ 0 h 215"/>
                <a:gd name="T10" fmla="*/ 0 w 457"/>
                <a:gd name="T11" fmla="*/ 0 h 215"/>
                <a:gd name="T12" fmla="*/ 0 w 457"/>
                <a:gd name="T13" fmla="*/ 0 h 215"/>
                <a:gd name="T14" fmla="*/ 0 w 457"/>
                <a:gd name="T15" fmla="*/ 0 h 215"/>
                <a:gd name="T16" fmla="*/ 0 w 457"/>
                <a:gd name="T17" fmla="*/ 0 h 215"/>
                <a:gd name="T18" fmla="*/ 0 w 457"/>
                <a:gd name="T19" fmla="*/ 0 h 215"/>
                <a:gd name="T20" fmla="*/ 0 w 457"/>
                <a:gd name="T21" fmla="*/ 0 h 215"/>
                <a:gd name="T22" fmla="*/ 0 w 457"/>
                <a:gd name="T23" fmla="*/ 0 h 215"/>
                <a:gd name="T24" fmla="*/ 0 w 457"/>
                <a:gd name="T25" fmla="*/ 0 h 215"/>
                <a:gd name="T26" fmla="*/ 0 w 457"/>
                <a:gd name="T27" fmla="*/ 0 h 215"/>
                <a:gd name="T28" fmla="*/ 0 w 457"/>
                <a:gd name="T29" fmla="*/ 0 h 215"/>
                <a:gd name="T30" fmla="*/ 0 w 457"/>
                <a:gd name="T31" fmla="*/ 0 h 215"/>
                <a:gd name="T32" fmla="*/ 0 w 457"/>
                <a:gd name="T33" fmla="*/ 0 h 215"/>
                <a:gd name="T34" fmla="*/ 0 w 457"/>
                <a:gd name="T35" fmla="*/ 0 h 215"/>
                <a:gd name="T36" fmla="*/ 0 w 457"/>
                <a:gd name="T37" fmla="*/ 0 h 215"/>
                <a:gd name="T38" fmla="*/ 0 w 457"/>
                <a:gd name="T39" fmla="*/ 0 h 215"/>
                <a:gd name="T40" fmla="*/ 0 w 457"/>
                <a:gd name="T41" fmla="*/ 0 h 215"/>
                <a:gd name="T42" fmla="*/ 0 w 457"/>
                <a:gd name="T43" fmla="*/ 0 h 215"/>
                <a:gd name="T44" fmla="*/ 0 w 457"/>
                <a:gd name="T45" fmla="*/ 0 h 215"/>
                <a:gd name="T46" fmla="*/ 0 w 457"/>
                <a:gd name="T47" fmla="*/ 0 h 2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7"/>
                <a:gd name="T73" fmla="*/ 0 h 215"/>
                <a:gd name="T74" fmla="*/ 457 w 457"/>
                <a:gd name="T75" fmla="*/ 215 h 2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7" h="215">
                  <a:moveTo>
                    <a:pt x="0" y="53"/>
                  </a:moveTo>
                  <a:lnTo>
                    <a:pt x="67" y="11"/>
                  </a:lnTo>
                  <a:lnTo>
                    <a:pt x="77" y="0"/>
                  </a:lnTo>
                  <a:lnTo>
                    <a:pt x="83" y="8"/>
                  </a:lnTo>
                  <a:lnTo>
                    <a:pt x="131" y="14"/>
                  </a:lnTo>
                  <a:lnTo>
                    <a:pt x="147" y="8"/>
                  </a:lnTo>
                  <a:lnTo>
                    <a:pt x="160" y="27"/>
                  </a:lnTo>
                  <a:lnTo>
                    <a:pt x="199" y="48"/>
                  </a:lnTo>
                  <a:lnTo>
                    <a:pt x="230" y="83"/>
                  </a:lnTo>
                  <a:lnTo>
                    <a:pt x="328" y="162"/>
                  </a:lnTo>
                  <a:lnTo>
                    <a:pt x="356" y="180"/>
                  </a:lnTo>
                  <a:lnTo>
                    <a:pt x="385" y="180"/>
                  </a:lnTo>
                  <a:lnTo>
                    <a:pt x="413" y="169"/>
                  </a:lnTo>
                  <a:lnTo>
                    <a:pt x="429" y="143"/>
                  </a:lnTo>
                  <a:lnTo>
                    <a:pt x="437" y="101"/>
                  </a:lnTo>
                  <a:lnTo>
                    <a:pt x="435" y="48"/>
                  </a:lnTo>
                  <a:lnTo>
                    <a:pt x="457" y="89"/>
                  </a:lnTo>
                  <a:lnTo>
                    <a:pt x="429" y="207"/>
                  </a:lnTo>
                  <a:lnTo>
                    <a:pt x="340" y="215"/>
                  </a:lnTo>
                  <a:lnTo>
                    <a:pt x="217" y="94"/>
                  </a:lnTo>
                  <a:lnTo>
                    <a:pt x="75" y="22"/>
                  </a:lnTo>
                  <a:lnTo>
                    <a:pt x="13" y="6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" name="Freeform 184"/>
            <p:cNvSpPr>
              <a:spLocks/>
            </p:cNvSpPr>
            <p:nvPr/>
          </p:nvSpPr>
          <p:spPr bwMode="auto">
            <a:xfrm>
              <a:off x="403" y="2018"/>
              <a:ext cx="42" cy="18"/>
            </a:xfrm>
            <a:custGeom>
              <a:avLst/>
              <a:gdLst>
                <a:gd name="T0" fmla="*/ 0 w 288"/>
                <a:gd name="T1" fmla="*/ 0 h 128"/>
                <a:gd name="T2" fmla="*/ 0 w 288"/>
                <a:gd name="T3" fmla="*/ 0 h 128"/>
                <a:gd name="T4" fmla="*/ 0 w 288"/>
                <a:gd name="T5" fmla="*/ 0 h 128"/>
                <a:gd name="T6" fmla="*/ 0 w 288"/>
                <a:gd name="T7" fmla="*/ 0 h 128"/>
                <a:gd name="T8" fmla="*/ 0 w 288"/>
                <a:gd name="T9" fmla="*/ 0 h 128"/>
                <a:gd name="T10" fmla="*/ 0 w 288"/>
                <a:gd name="T11" fmla="*/ 0 h 128"/>
                <a:gd name="T12" fmla="*/ 0 w 288"/>
                <a:gd name="T13" fmla="*/ 0 h 128"/>
                <a:gd name="T14" fmla="*/ 0 w 288"/>
                <a:gd name="T15" fmla="*/ 0 h 128"/>
                <a:gd name="T16" fmla="*/ 0 w 288"/>
                <a:gd name="T17" fmla="*/ 0 h 128"/>
                <a:gd name="T18" fmla="*/ 0 w 288"/>
                <a:gd name="T19" fmla="*/ 0 h 128"/>
                <a:gd name="T20" fmla="*/ 0 w 288"/>
                <a:gd name="T21" fmla="*/ 0 h 128"/>
                <a:gd name="T22" fmla="*/ 0 w 288"/>
                <a:gd name="T23" fmla="*/ 0 h 128"/>
                <a:gd name="T24" fmla="*/ 0 w 288"/>
                <a:gd name="T25" fmla="*/ 0 h 128"/>
                <a:gd name="T26" fmla="*/ 0 w 288"/>
                <a:gd name="T27" fmla="*/ 0 h 128"/>
                <a:gd name="T28" fmla="*/ 0 w 288"/>
                <a:gd name="T29" fmla="*/ 0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128"/>
                <a:gd name="T47" fmla="*/ 288 w 288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128">
                  <a:moveTo>
                    <a:pt x="0" y="128"/>
                  </a:moveTo>
                  <a:lnTo>
                    <a:pt x="16" y="116"/>
                  </a:lnTo>
                  <a:lnTo>
                    <a:pt x="28" y="102"/>
                  </a:lnTo>
                  <a:lnTo>
                    <a:pt x="46" y="58"/>
                  </a:lnTo>
                  <a:lnTo>
                    <a:pt x="73" y="30"/>
                  </a:lnTo>
                  <a:lnTo>
                    <a:pt x="100" y="8"/>
                  </a:lnTo>
                  <a:lnTo>
                    <a:pt x="135" y="2"/>
                  </a:lnTo>
                  <a:lnTo>
                    <a:pt x="175" y="0"/>
                  </a:lnTo>
                  <a:lnTo>
                    <a:pt x="237" y="13"/>
                  </a:lnTo>
                  <a:lnTo>
                    <a:pt x="288" y="32"/>
                  </a:lnTo>
                  <a:lnTo>
                    <a:pt x="173" y="16"/>
                  </a:lnTo>
                  <a:lnTo>
                    <a:pt x="79" y="56"/>
                  </a:lnTo>
                  <a:lnTo>
                    <a:pt x="30" y="12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" name="Freeform 185"/>
            <p:cNvSpPr>
              <a:spLocks/>
            </p:cNvSpPr>
            <p:nvPr/>
          </p:nvSpPr>
          <p:spPr bwMode="auto">
            <a:xfrm>
              <a:off x="394" y="2009"/>
              <a:ext cx="18" cy="26"/>
            </a:xfrm>
            <a:custGeom>
              <a:avLst/>
              <a:gdLst>
                <a:gd name="T0" fmla="*/ 0 w 125"/>
                <a:gd name="T1" fmla="*/ 0 h 179"/>
                <a:gd name="T2" fmla="*/ 0 w 125"/>
                <a:gd name="T3" fmla="*/ 0 h 179"/>
                <a:gd name="T4" fmla="*/ 0 w 125"/>
                <a:gd name="T5" fmla="*/ 0 h 179"/>
                <a:gd name="T6" fmla="*/ 0 w 125"/>
                <a:gd name="T7" fmla="*/ 0 h 179"/>
                <a:gd name="T8" fmla="*/ 0 w 125"/>
                <a:gd name="T9" fmla="*/ 0 h 179"/>
                <a:gd name="T10" fmla="*/ 0 w 125"/>
                <a:gd name="T11" fmla="*/ 0 h 179"/>
                <a:gd name="T12" fmla="*/ 0 w 125"/>
                <a:gd name="T13" fmla="*/ 0 h 179"/>
                <a:gd name="T14" fmla="*/ 0 w 125"/>
                <a:gd name="T15" fmla="*/ 0 h 179"/>
                <a:gd name="T16" fmla="*/ 0 w 12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179"/>
                <a:gd name="T29" fmla="*/ 125 w 125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179">
                  <a:moveTo>
                    <a:pt x="0" y="174"/>
                  </a:moveTo>
                  <a:lnTo>
                    <a:pt x="16" y="133"/>
                  </a:lnTo>
                  <a:lnTo>
                    <a:pt x="24" y="95"/>
                  </a:lnTo>
                  <a:lnTo>
                    <a:pt x="54" y="51"/>
                  </a:lnTo>
                  <a:lnTo>
                    <a:pt x="125" y="0"/>
                  </a:lnTo>
                  <a:lnTo>
                    <a:pt x="42" y="99"/>
                  </a:lnTo>
                  <a:lnTo>
                    <a:pt x="20" y="179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" name="Freeform 186"/>
            <p:cNvSpPr>
              <a:spLocks/>
            </p:cNvSpPr>
            <p:nvPr/>
          </p:nvSpPr>
          <p:spPr bwMode="auto">
            <a:xfrm>
              <a:off x="451" y="1936"/>
              <a:ext cx="17" cy="25"/>
            </a:xfrm>
            <a:custGeom>
              <a:avLst/>
              <a:gdLst>
                <a:gd name="T0" fmla="*/ 0 w 123"/>
                <a:gd name="T1" fmla="*/ 0 h 175"/>
                <a:gd name="T2" fmla="*/ 0 w 123"/>
                <a:gd name="T3" fmla="*/ 0 h 175"/>
                <a:gd name="T4" fmla="*/ 0 w 123"/>
                <a:gd name="T5" fmla="*/ 0 h 175"/>
                <a:gd name="T6" fmla="*/ 0 w 123"/>
                <a:gd name="T7" fmla="*/ 0 h 175"/>
                <a:gd name="T8" fmla="*/ 0 w 123"/>
                <a:gd name="T9" fmla="*/ 0 h 175"/>
                <a:gd name="T10" fmla="*/ 0 w 123"/>
                <a:gd name="T11" fmla="*/ 0 h 175"/>
                <a:gd name="T12" fmla="*/ 0 w 123"/>
                <a:gd name="T13" fmla="*/ 0 h 175"/>
                <a:gd name="T14" fmla="*/ 0 w 123"/>
                <a:gd name="T15" fmla="*/ 0 h 175"/>
                <a:gd name="T16" fmla="*/ 0 w 123"/>
                <a:gd name="T17" fmla="*/ 0 h 175"/>
                <a:gd name="T18" fmla="*/ 0 w 123"/>
                <a:gd name="T19" fmla="*/ 0 h 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175"/>
                <a:gd name="T32" fmla="*/ 123 w 123"/>
                <a:gd name="T33" fmla="*/ 175 h 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175">
                  <a:moveTo>
                    <a:pt x="19" y="0"/>
                  </a:moveTo>
                  <a:lnTo>
                    <a:pt x="0" y="14"/>
                  </a:lnTo>
                  <a:lnTo>
                    <a:pt x="46" y="109"/>
                  </a:lnTo>
                  <a:lnTo>
                    <a:pt x="67" y="123"/>
                  </a:lnTo>
                  <a:lnTo>
                    <a:pt x="41" y="142"/>
                  </a:lnTo>
                  <a:lnTo>
                    <a:pt x="89" y="169"/>
                  </a:lnTo>
                  <a:lnTo>
                    <a:pt x="123" y="175"/>
                  </a:lnTo>
                  <a:lnTo>
                    <a:pt x="109" y="10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" name="Freeform 187"/>
            <p:cNvSpPr>
              <a:spLocks/>
            </p:cNvSpPr>
            <p:nvPr/>
          </p:nvSpPr>
          <p:spPr bwMode="auto">
            <a:xfrm>
              <a:off x="471" y="1851"/>
              <a:ext cx="6" cy="9"/>
            </a:xfrm>
            <a:custGeom>
              <a:avLst/>
              <a:gdLst>
                <a:gd name="T0" fmla="*/ 0 w 38"/>
                <a:gd name="T1" fmla="*/ 0 h 59"/>
                <a:gd name="T2" fmla="*/ 0 w 38"/>
                <a:gd name="T3" fmla="*/ 0 h 59"/>
                <a:gd name="T4" fmla="*/ 0 w 38"/>
                <a:gd name="T5" fmla="*/ 0 h 59"/>
                <a:gd name="T6" fmla="*/ 0 w 38"/>
                <a:gd name="T7" fmla="*/ 0 h 59"/>
                <a:gd name="T8" fmla="*/ 0 w 38"/>
                <a:gd name="T9" fmla="*/ 0 h 59"/>
                <a:gd name="T10" fmla="*/ 0 w 38"/>
                <a:gd name="T11" fmla="*/ 0 h 59"/>
                <a:gd name="T12" fmla="*/ 0 w 38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59"/>
                <a:gd name="T23" fmla="*/ 38 w 3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59">
                  <a:moveTo>
                    <a:pt x="5" y="0"/>
                  </a:moveTo>
                  <a:lnTo>
                    <a:pt x="0" y="33"/>
                  </a:lnTo>
                  <a:lnTo>
                    <a:pt x="19" y="59"/>
                  </a:lnTo>
                  <a:lnTo>
                    <a:pt x="38" y="44"/>
                  </a:lnTo>
                  <a:lnTo>
                    <a:pt x="16" y="3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8" name="Freeform 188"/>
            <p:cNvSpPr>
              <a:spLocks/>
            </p:cNvSpPr>
            <p:nvPr/>
          </p:nvSpPr>
          <p:spPr bwMode="auto">
            <a:xfrm>
              <a:off x="392" y="1851"/>
              <a:ext cx="8" cy="3"/>
            </a:xfrm>
            <a:custGeom>
              <a:avLst/>
              <a:gdLst>
                <a:gd name="T0" fmla="*/ 0 w 52"/>
                <a:gd name="T1" fmla="*/ 0 h 26"/>
                <a:gd name="T2" fmla="*/ 0 w 52"/>
                <a:gd name="T3" fmla="*/ 0 h 26"/>
                <a:gd name="T4" fmla="*/ 0 w 52"/>
                <a:gd name="T5" fmla="*/ 0 h 26"/>
                <a:gd name="T6" fmla="*/ 0 w 52"/>
                <a:gd name="T7" fmla="*/ 0 h 26"/>
                <a:gd name="T8" fmla="*/ 0 w 52"/>
                <a:gd name="T9" fmla="*/ 0 h 26"/>
                <a:gd name="T10" fmla="*/ 0 w 52"/>
                <a:gd name="T11" fmla="*/ 0 h 26"/>
                <a:gd name="T12" fmla="*/ 0 w 52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26"/>
                <a:gd name="T23" fmla="*/ 52 w 52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26">
                  <a:moveTo>
                    <a:pt x="0" y="3"/>
                  </a:moveTo>
                  <a:lnTo>
                    <a:pt x="20" y="0"/>
                  </a:lnTo>
                  <a:lnTo>
                    <a:pt x="52" y="9"/>
                  </a:lnTo>
                  <a:lnTo>
                    <a:pt x="51" y="26"/>
                  </a:lnTo>
                  <a:lnTo>
                    <a:pt x="16" y="2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9" name="Freeform 189"/>
            <p:cNvSpPr>
              <a:spLocks/>
            </p:cNvSpPr>
            <p:nvPr/>
          </p:nvSpPr>
          <p:spPr bwMode="auto">
            <a:xfrm>
              <a:off x="417" y="1847"/>
              <a:ext cx="14" cy="4"/>
            </a:xfrm>
            <a:custGeom>
              <a:avLst/>
              <a:gdLst>
                <a:gd name="T0" fmla="*/ 0 w 96"/>
                <a:gd name="T1" fmla="*/ 0 h 31"/>
                <a:gd name="T2" fmla="*/ 0 w 96"/>
                <a:gd name="T3" fmla="*/ 0 h 31"/>
                <a:gd name="T4" fmla="*/ 0 w 96"/>
                <a:gd name="T5" fmla="*/ 0 h 31"/>
                <a:gd name="T6" fmla="*/ 0 w 96"/>
                <a:gd name="T7" fmla="*/ 0 h 31"/>
                <a:gd name="T8" fmla="*/ 0 w 96"/>
                <a:gd name="T9" fmla="*/ 0 h 31"/>
                <a:gd name="T10" fmla="*/ 0 w 96"/>
                <a:gd name="T11" fmla="*/ 0 h 31"/>
                <a:gd name="T12" fmla="*/ 0 w 96"/>
                <a:gd name="T13" fmla="*/ 0 h 31"/>
                <a:gd name="T14" fmla="*/ 0 w 9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"/>
                <a:gd name="T25" fmla="*/ 0 h 31"/>
                <a:gd name="T26" fmla="*/ 96 w 9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" h="31">
                  <a:moveTo>
                    <a:pt x="0" y="16"/>
                  </a:moveTo>
                  <a:lnTo>
                    <a:pt x="19" y="0"/>
                  </a:lnTo>
                  <a:lnTo>
                    <a:pt x="73" y="0"/>
                  </a:lnTo>
                  <a:lnTo>
                    <a:pt x="96" y="8"/>
                  </a:lnTo>
                  <a:lnTo>
                    <a:pt x="71" y="28"/>
                  </a:lnTo>
                  <a:lnTo>
                    <a:pt x="4" y="3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0" name="Freeform 190"/>
            <p:cNvSpPr>
              <a:spLocks/>
            </p:cNvSpPr>
            <p:nvPr/>
          </p:nvSpPr>
          <p:spPr bwMode="auto">
            <a:xfrm>
              <a:off x="403" y="2019"/>
              <a:ext cx="83" cy="45"/>
            </a:xfrm>
            <a:custGeom>
              <a:avLst/>
              <a:gdLst>
                <a:gd name="T0" fmla="*/ 0 w 586"/>
                <a:gd name="T1" fmla="*/ 0 h 317"/>
                <a:gd name="T2" fmla="*/ 0 w 586"/>
                <a:gd name="T3" fmla="*/ 0 h 317"/>
                <a:gd name="T4" fmla="*/ 0 w 586"/>
                <a:gd name="T5" fmla="*/ 0 h 317"/>
                <a:gd name="T6" fmla="*/ 0 w 586"/>
                <a:gd name="T7" fmla="*/ 0 h 317"/>
                <a:gd name="T8" fmla="*/ 0 w 586"/>
                <a:gd name="T9" fmla="*/ 0 h 317"/>
                <a:gd name="T10" fmla="*/ 0 w 586"/>
                <a:gd name="T11" fmla="*/ 0 h 317"/>
                <a:gd name="T12" fmla="*/ 0 w 586"/>
                <a:gd name="T13" fmla="*/ 0 h 317"/>
                <a:gd name="T14" fmla="*/ 0 w 586"/>
                <a:gd name="T15" fmla="*/ 0 h 317"/>
                <a:gd name="T16" fmla="*/ 0 w 586"/>
                <a:gd name="T17" fmla="*/ 0 h 317"/>
                <a:gd name="T18" fmla="*/ 0 w 586"/>
                <a:gd name="T19" fmla="*/ 0 h 317"/>
                <a:gd name="T20" fmla="*/ 0 w 586"/>
                <a:gd name="T21" fmla="*/ 0 h 317"/>
                <a:gd name="T22" fmla="*/ 0 w 586"/>
                <a:gd name="T23" fmla="*/ 0 h 317"/>
                <a:gd name="T24" fmla="*/ 0 w 586"/>
                <a:gd name="T25" fmla="*/ 0 h 317"/>
                <a:gd name="T26" fmla="*/ 0 w 586"/>
                <a:gd name="T27" fmla="*/ 0 h 317"/>
                <a:gd name="T28" fmla="*/ 0 w 586"/>
                <a:gd name="T29" fmla="*/ 0 h 317"/>
                <a:gd name="T30" fmla="*/ 0 w 586"/>
                <a:gd name="T31" fmla="*/ 0 h 317"/>
                <a:gd name="T32" fmla="*/ 0 w 586"/>
                <a:gd name="T33" fmla="*/ 0 h 317"/>
                <a:gd name="T34" fmla="*/ 0 w 586"/>
                <a:gd name="T35" fmla="*/ 0 h 317"/>
                <a:gd name="T36" fmla="*/ 0 w 586"/>
                <a:gd name="T37" fmla="*/ 0 h 317"/>
                <a:gd name="T38" fmla="*/ 0 w 586"/>
                <a:gd name="T39" fmla="*/ 0 h 317"/>
                <a:gd name="T40" fmla="*/ 0 w 586"/>
                <a:gd name="T41" fmla="*/ 0 h 317"/>
                <a:gd name="T42" fmla="*/ 0 w 586"/>
                <a:gd name="T43" fmla="*/ 0 h 317"/>
                <a:gd name="T44" fmla="*/ 0 w 586"/>
                <a:gd name="T45" fmla="*/ 0 h 317"/>
                <a:gd name="T46" fmla="*/ 0 w 586"/>
                <a:gd name="T47" fmla="*/ 0 h 317"/>
                <a:gd name="T48" fmla="*/ 0 w 586"/>
                <a:gd name="T49" fmla="*/ 0 h 317"/>
                <a:gd name="T50" fmla="*/ 0 w 586"/>
                <a:gd name="T51" fmla="*/ 0 h 317"/>
                <a:gd name="T52" fmla="*/ 0 w 586"/>
                <a:gd name="T53" fmla="*/ 0 h 317"/>
                <a:gd name="T54" fmla="*/ 0 w 586"/>
                <a:gd name="T55" fmla="*/ 0 h 317"/>
                <a:gd name="T56" fmla="*/ 0 w 586"/>
                <a:gd name="T57" fmla="*/ 0 h 317"/>
                <a:gd name="T58" fmla="*/ 0 w 586"/>
                <a:gd name="T59" fmla="*/ 0 h 317"/>
                <a:gd name="T60" fmla="*/ 0 w 586"/>
                <a:gd name="T61" fmla="*/ 0 h 317"/>
                <a:gd name="T62" fmla="*/ 0 w 586"/>
                <a:gd name="T63" fmla="*/ 0 h 317"/>
                <a:gd name="T64" fmla="*/ 0 w 586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6"/>
                <a:gd name="T100" fmla="*/ 0 h 317"/>
                <a:gd name="T101" fmla="*/ 586 w 586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6" h="317">
                  <a:moveTo>
                    <a:pt x="0" y="122"/>
                  </a:moveTo>
                  <a:lnTo>
                    <a:pt x="32" y="109"/>
                  </a:lnTo>
                  <a:lnTo>
                    <a:pt x="59" y="57"/>
                  </a:lnTo>
                  <a:lnTo>
                    <a:pt x="98" y="24"/>
                  </a:lnTo>
                  <a:lnTo>
                    <a:pt x="142" y="11"/>
                  </a:lnTo>
                  <a:lnTo>
                    <a:pt x="194" y="0"/>
                  </a:lnTo>
                  <a:lnTo>
                    <a:pt x="261" y="16"/>
                  </a:lnTo>
                  <a:lnTo>
                    <a:pt x="308" y="21"/>
                  </a:lnTo>
                  <a:lnTo>
                    <a:pt x="293" y="35"/>
                  </a:lnTo>
                  <a:lnTo>
                    <a:pt x="202" y="13"/>
                  </a:lnTo>
                  <a:lnTo>
                    <a:pt x="166" y="24"/>
                  </a:lnTo>
                  <a:lnTo>
                    <a:pt x="103" y="76"/>
                  </a:lnTo>
                  <a:lnTo>
                    <a:pt x="62" y="117"/>
                  </a:lnTo>
                  <a:lnTo>
                    <a:pt x="87" y="133"/>
                  </a:lnTo>
                  <a:lnTo>
                    <a:pt x="138" y="128"/>
                  </a:lnTo>
                  <a:lnTo>
                    <a:pt x="202" y="92"/>
                  </a:lnTo>
                  <a:lnTo>
                    <a:pt x="269" y="102"/>
                  </a:lnTo>
                  <a:lnTo>
                    <a:pt x="309" y="127"/>
                  </a:lnTo>
                  <a:lnTo>
                    <a:pt x="357" y="172"/>
                  </a:lnTo>
                  <a:lnTo>
                    <a:pt x="430" y="234"/>
                  </a:lnTo>
                  <a:lnTo>
                    <a:pt x="484" y="276"/>
                  </a:lnTo>
                  <a:lnTo>
                    <a:pt x="534" y="272"/>
                  </a:lnTo>
                  <a:lnTo>
                    <a:pt x="562" y="223"/>
                  </a:lnTo>
                  <a:lnTo>
                    <a:pt x="570" y="170"/>
                  </a:lnTo>
                  <a:lnTo>
                    <a:pt x="542" y="85"/>
                  </a:lnTo>
                  <a:lnTo>
                    <a:pt x="586" y="150"/>
                  </a:lnTo>
                  <a:lnTo>
                    <a:pt x="584" y="228"/>
                  </a:lnTo>
                  <a:lnTo>
                    <a:pt x="573" y="278"/>
                  </a:lnTo>
                  <a:lnTo>
                    <a:pt x="562" y="317"/>
                  </a:lnTo>
                  <a:lnTo>
                    <a:pt x="369" y="309"/>
                  </a:lnTo>
                  <a:lnTo>
                    <a:pt x="365" y="20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1" name="Freeform 191"/>
            <p:cNvSpPr>
              <a:spLocks/>
            </p:cNvSpPr>
            <p:nvPr/>
          </p:nvSpPr>
          <p:spPr bwMode="auto">
            <a:xfrm>
              <a:off x="381" y="2016"/>
              <a:ext cx="12" cy="17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117"/>
                <a:gd name="T23" fmla="*/ 85 w 8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117">
                  <a:moveTo>
                    <a:pt x="0" y="105"/>
                  </a:moveTo>
                  <a:lnTo>
                    <a:pt x="63" y="117"/>
                  </a:lnTo>
                  <a:lnTo>
                    <a:pt x="61" y="80"/>
                  </a:lnTo>
                  <a:lnTo>
                    <a:pt x="85" y="0"/>
                  </a:lnTo>
                  <a:lnTo>
                    <a:pt x="30" y="88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" name="Freeform 192"/>
            <p:cNvSpPr>
              <a:spLocks/>
            </p:cNvSpPr>
            <p:nvPr/>
          </p:nvSpPr>
          <p:spPr bwMode="auto">
            <a:xfrm>
              <a:off x="481" y="1932"/>
              <a:ext cx="173" cy="142"/>
            </a:xfrm>
            <a:custGeom>
              <a:avLst/>
              <a:gdLst>
                <a:gd name="T0" fmla="*/ 0 w 1208"/>
                <a:gd name="T1" fmla="*/ 0 h 991"/>
                <a:gd name="T2" fmla="*/ 0 w 1208"/>
                <a:gd name="T3" fmla="*/ 0 h 991"/>
                <a:gd name="T4" fmla="*/ 0 w 1208"/>
                <a:gd name="T5" fmla="*/ 0 h 991"/>
                <a:gd name="T6" fmla="*/ 0 w 1208"/>
                <a:gd name="T7" fmla="*/ 0 h 991"/>
                <a:gd name="T8" fmla="*/ 0 w 1208"/>
                <a:gd name="T9" fmla="*/ 0 h 991"/>
                <a:gd name="T10" fmla="*/ 0 w 1208"/>
                <a:gd name="T11" fmla="*/ 0 h 991"/>
                <a:gd name="T12" fmla="*/ 0 w 1208"/>
                <a:gd name="T13" fmla="*/ 0 h 991"/>
                <a:gd name="T14" fmla="*/ 0 w 1208"/>
                <a:gd name="T15" fmla="*/ 0 h 991"/>
                <a:gd name="T16" fmla="*/ 0 w 1208"/>
                <a:gd name="T17" fmla="*/ 0 h 991"/>
                <a:gd name="T18" fmla="*/ 0 w 1208"/>
                <a:gd name="T19" fmla="*/ 0 h 991"/>
                <a:gd name="T20" fmla="*/ 0 w 1208"/>
                <a:gd name="T21" fmla="*/ 0 h 991"/>
                <a:gd name="T22" fmla="*/ 0 w 1208"/>
                <a:gd name="T23" fmla="*/ 0 h 991"/>
                <a:gd name="T24" fmla="*/ 0 w 1208"/>
                <a:gd name="T25" fmla="*/ 0 h 991"/>
                <a:gd name="T26" fmla="*/ 0 w 1208"/>
                <a:gd name="T27" fmla="*/ 0 h 991"/>
                <a:gd name="T28" fmla="*/ 0 w 1208"/>
                <a:gd name="T29" fmla="*/ 0 h 991"/>
                <a:gd name="T30" fmla="*/ 0 w 1208"/>
                <a:gd name="T31" fmla="*/ 0 h 991"/>
                <a:gd name="T32" fmla="*/ 0 w 1208"/>
                <a:gd name="T33" fmla="*/ 0 h 991"/>
                <a:gd name="T34" fmla="*/ 0 w 1208"/>
                <a:gd name="T35" fmla="*/ 0 h 991"/>
                <a:gd name="T36" fmla="*/ 0 w 1208"/>
                <a:gd name="T37" fmla="*/ 0 h 991"/>
                <a:gd name="T38" fmla="*/ 0 w 1208"/>
                <a:gd name="T39" fmla="*/ 0 h 991"/>
                <a:gd name="T40" fmla="*/ 0 w 1208"/>
                <a:gd name="T41" fmla="*/ 0 h 991"/>
                <a:gd name="T42" fmla="*/ 0 w 1208"/>
                <a:gd name="T43" fmla="*/ 0 h 991"/>
                <a:gd name="T44" fmla="*/ 0 w 1208"/>
                <a:gd name="T45" fmla="*/ 0 h 991"/>
                <a:gd name="T46" fmla="*/ 0 w 1208"/>
                <a:gd name="T47" fmla="*/ 0 h 991"/>
                <a:gd name="T48" fmla="*/ 0 w 1208"/>
                <a:gd name="T49" fmla="*/ 0 h 991"/>
                <a:gd name="T50" fmla="*/ 0 w 1208"/>
                <a:gd name="T51" fmla="*/ 0 h 991"/>
                <a:gd name="T52" fmla="*/ 0 w 1208"/>
                <a:gd name="T53" fmla="*/ 0 h 991"/>
                <a:gd name="T54" fmla="*/ 0 w 1208"/>
                <a:gd name="T55" fmla="*/ 0 h 991"/>
                <a:gd name="T56" fmla="*/ 0 w 1208"/>
                <a:gd name="T57" fmla="*/ 0 h 991"/>
                <a:gd name="T58" fmla="*/ 0 w 1208"/>
                <a:gd name="T59" fmla="*/ 0 h 991"/>
                <a:gd name="T60" fmla="*/ 0 w 1208"/>
                <a:gd name="T61" fmla="*/ 0 h 991"/>
                <a:gd name="T62" fmla="*/ 0 w 1208"/>
                <a:gd name="T63" fmla="*/ 0 h 991"/>
                <a:gd name="T64" fmla="*/ 0 w 1208"/>
                <a:gd name="T65" fmla="*/ 0 h 991"/>
                <a:gd name="T66" fmla="*/ 0 w 1208"/>
                <a:gd name="T67" fmla="*/ 0 h 991"/>
                <a:gd name="T68" fmla="*/ 0 w 1208"/>
                <a:gd name="T69" fmla="*/ 0 h 991"/>
                <a:gd name="T70" fmla="*/ 0 w 1208"/>
                <a:gd name="T71" fmla="*/ 0 h 991"/>
                <a:gd name="T72" fmla="*/ 0 w 1208"/>
                <a:gd name="T73" fmla="*/ 0 h 991"/>
                <a:gd name="T74" fmla="*/ 0 w 1208"/>
                <a:gd name="T75" fmla="*/ 0 h 991"/>
                <a:gd name="T76" fmla="*/ 0 w 1208"/>
                <a:gd name="T77" fmla="*/ 0 h 991"/>
                <a:gd name="T78" fmla="*/ 0 w 1208"/>
                <a:gd name="T79" fmla="*/ 0 h 991"/>
                <a:gd name="T80" fmla="*/ 0 w 1208"/>
                <a:gd name="T81" fmla="*/ 0 h 991"/>
                <a:gd name="T82" fmla="*/ 0 w 1208"/>
                <a:gd name="T83" fmla="*/ 0 h 991"/>
                <a:gd name="T84" fmla="*/ 0 w 1208"/>
                <a:gd name="T85" fmla="*/ 0 h 991"/>
                <a:gd name="T86" fmla="*/ 0 w 1208"/>
                <a:gd name="T87" fmla="*/ 0 h 991"/>
                <a:gd name="T88" fmla="*/ 0 w 1208"/>
                <a:gd name="T89" fmla="*/ 0 h 991"/>
                <a:gd name="T90" fmla="*/ 0 w 1208"/>
                <a:gd name="T91" fmla="*/ 0 h 991"/>
                <a:gd name="T92" fmla="*/ 0 w 1208"/>
                <a:gd name="T93" fmla="*/ 0 h 991"/>
                <a:gd name="T94" fmla="*/ 0 w 1208"/>
                <a:gd name="T95" fmla="*/ 0 h 991"/>
                <a:gd name="T96" fmla="*/ 0 w 1208"/>
                <a:gd name="T97" fmla="*/ 0 h 991"/>
                <a:gd name="T98" fmla="*/ 0 w 1208"/>
                <a:gd name="T99" fmla="*/ 0 h 991"/>
                <a:gd name="T100" fmla="*/ 0 w 1208"/>
                <a:gd name="T101" fmla="*/ 0 h 991"/>
                <a:gd name="T102" fmla="*/ 0 w 1208"/>
                <a:gd name="T103" fmla="*/ 0 h 991"/>
                <a:gd name="T104" fmla="*/ 0 w 1208"/>
                <a:gd name="T105" fmla="*/ 0 h 991"/>
                <a:gd name="T106" fmla="*/ 0 w 1208"/>
                <a:gd name="T107" fmla="*/ 0 h 991"/>
                <a:gd name="T108" fmla="*/ 0 w 1208"/>
                <a:gd name="T109" fmla="*/ 0 h 991"/>
                <a:gd name="T110" fmla="*/ 0 w 1208"/>
                <a:gd name="T111" fmla="*/ 0 h 991"/>
                <a:gd name="T112" fmla="*/ 0 w 1208"/>
                <a:gd name="T113" fmla="*/ 0 h 991"/>
                <a:gd name="T114" fmla="*/ 0 w 1208"/>
                <a:gd name="T115" fmla="*/ 0 h 991"/>
                <a:gd name="T116" fmla="*/ 0 w 1208"/>
                <a:gd name="T117" fmla="*/ 0 h 991"/>
                <a:gd name="T118" fmla="*/ 0 w 1208"/>
                <a:gd name="T119" fmla="*/ 0 h 991"/>
                <a:gd name="T120" fmla="*/ 0 w 1208"/>
                <a:gd name="T121" fmla="*/ 0 h 991"/>
                <a:gd name="T122" fmla="*/ 0 w 1208"/>
                <a:gd name="T123" fmla="*/ 0 h 9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8"/>
                <a:gd name="T187" fmla="*/ 0 h 991"/>
                <a:gd name="T188" fmla="*/ 1208 w 1208"/>
                <a:gd name="T189" fmla="*/ 991 h 9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8" h="991">
                  <a:moveTo>
                    <a:pt x="56" y="782"/>
                  </a:moveTo>
                  <a:lnTo>
                    <a:pt x="61" y="843"/>
                  </a:lnTo>
                  <a:lnTo>
                    <a:pt x="42" y="891"/>
                  </a:lnTo>
                  <a:lnTo>
                    <a:pt x="5" y="904"/>
                  </a:lnTo>
                  <a:lnTo>
                    <a:pt x="0" y="926"/>
                  </a:lnTo>
                  <a:lnTo>
                    <a:pt x="149" y="929"/>
                  </a:lnTo>
                  <a:lnTo>
                    <a:pt x="412" y="968"/>
                  </a:lnTo>
                  <a:lnTo>
                    <a:pt x="583" y="991"/>
                  </a:lnTo>
                  <a:lnTo>
                    <a:pt x="835" y="986"/>
                  </a:lnTo>
                  <a:lnTo>
                    <a:pt x="1010" y="956"/>
                  </a:lnTo>
                  <a:lnTo>
                    <a:pt x="1140" y="916"/>
                  </a:lnTo>
                  <a:lnTo>
                    <a:pt x="1179" y="850"/>
                  </a:lnTo>
                  <a:lnTo>
                    <a:pt x="1208" y="762"/>
                  </a:lnTo>
                  <a:lnTo>
                    <a:pt x="1200" y="645"/>
                  </a:lnTo>
                  <a:lnTo>
                    <a:pt x="1149" y="504"/>
                  </a:lnTo>
                  <a:lnTo>
                    <a:pt x="1070" y="340"/>
                  </a:lnTo>
                  <a:lnTo>
                    <a:pt x="961" y="194"/>
                  </a:lnTo>
                  <a:lnTo>
                    <a:pt x="855" y="72"/>
                  </a:lnTo>
                  <a:lnTo>
                    <a:pt x="795" y="0"/>
                  </a:lnTo>
                  <a:lnTo>
                    <a:pt x="864" y="109"/>
                  </a:lnTo>
                  <a:lnTo>
                    <a:pt x="938" y="203"/>
                  </a:lnTo>
                  <a:lnTo>
                    <a:pt x="1038" y="327"/>
                  </a:lnTo>
                  <a:lnTo>
                    <a:pt x="1107" y="445"/>
                  </a:lnTo>
                  <a:lnTo>
                    <a:pt x="1146" y="559"/>
                  </a:lnTo>
                  <a:lnTo>
                    <a:pt x="1119" y="568"/>
                  </a:lnTo>
                  <a:lnTo>
                    <a:pt x="1184" y="655"/>
                  </a:lnTo>
                  <a:lnTo>
                    <a:pt x="1182" y="709"/>
                  </a:lnTo>
                  <a:lnTo>
                    <a:pt x="1146" y="714"/>
                  </a:lnTo>
                  <a:lnTo>
                    <a:pt x="1042" y="630"/>
                  </a:lnTo>
                  <a:lnTo>
                    <a:pt x="970" y="659"/>
                  </a:lnTo>
                  <a:lnTo>
                    <a:pt x="1072" y="742"/>
                  </a:lnTo>
                  <a:lnTo>
                    <a:pt x="1123" y="816"/>
                  </a:lnTo>
                  <a:lnTo>
                    <a:pt x="1094" y="889"/>
                  </a:lnTo>
                  <a:lnTo>
                    <a:pt x="1039" y="863"/>
                  </a:lnTo>
                  <a:lnTo>
                    <a:pt x="941" y="747"/>
                  </a:lnTo>
                  <a:lnTo>
                    <a:pt x="849" y="699"/>
                  </a:lnTo>
                  <a:lnTo>
                    <a:pt x="937" y="792"/>
                  </a:lnTo>
                  <a:lnTo>
                    <a:pt x="976" y="896"/>
                  </a:lnTo>
                  <a:lnTo>
                    <a:pt x="907" y="858"/>
                  </a:lnTo>
                  <a:lnTo>
                    <a:pt x="848" y="793"/>
                  </a:lnTo>
                  <a:lnTo>
                    <a:pt x="708" y="782"/>
                  </a:lnTo>
                  <a:lnTo>
                    <a:pt x="631" y="742"/>
                  </a:lnTo>
                  <a:lnTo>
                    <a:pt x="604" y="788"/>
                  </a:lnTo>
                  <a:lnTo>
                    <a:pt x="475" y="831"/>
                  </a:lnTo>
                  <a:lnTo>
                    <a:pt x="593" y="844"/>
                  </a:lnTo>
                  <a:lnTo>
                    <a:pt x="817" y="841"/>
                  </a:lnTo>
                  <a:lnTo>
                    <a:pt x="746" y="879"/>
                  </a:lnTo>
                  <a:lnTo>
                    <a:pt x="495" y="894"/>
                  </a:lnTo>
                  <a:lnTo>
                    <a:pt x="359" y="887"/>
                  </a:lnTo>
                  <a:lnTo>
                    <a:pt x="493" y="792"/>
                  </a:lnTo>
                  <a:lnTo>
                    <a:pt x="562" y="739"/>
                  </a:lnTo>
                  <a:lnTo>
                    <a:pt x="529" y="704"/>
                  </a:lnTo>
                  <a:lnTo>
                    <a:pt x="526" y="664"/>
                  </a:lnTo>
                  <a:lnTo>
                    <a:pt x="482" y="675"/>
                  </a:lnTo>
                  <a:lnTo>
                    <a:pt x="437" y="758"/>
                  </a:lnTo>
                  <a:lnTo>
                    <a:pt x="334" y="842"/>
                  </a:lnTo>
                  <a:lnTo>
                    <a:pt x="261" y="866"/>
                  </a:lnTo>
                  <a:lnTo>
                    <a:pt x="187" y="855"/>
                  </a:lnTo>
                  <a:lnTo>
                    <a:pt x="248" y="796"/>
                  </a:lnTo>
                  <a:lnTo>
                    <a:pt x="238" y="766"/>
                  </a:lnTo>
                  <a:lnTo>
                    <a:pt x="56" y="7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" name="Freeform 193"/>
            <p:cNvSpPr>
              <a:spLocks/>
            </p:cNvSpPr>
            <p:nvPr/>
          </p:nvSpPr>
          <p:spPr bwMode="auto">
            <a:xfrm>
              <a:off x="470" y="1827"/>
              <a:ext cx="13" cy="24"/>
            </a:xfrm>
            <a:custGeom>
              <a:avLst/>
              <a:gdLst>
                <a:gd name="T0" fmla="*/ 0 w 95"/>
                <a:gd name="T1" fmla="*/ 0 h 173"/>
                <a:gd name="T2" fmla="*/ 0 w 95"/>
                <a:gd name="T3" fmla="*/ 0 h 173"/>
                <a:gd name="T4" fmla="*/ 0 w 95"/>
                <a:gd name="T5" fmla="*/ 0 h 173"/>
                <a:gd name="T6" fmla="*/ 0 w 95"/>
                <a:gd name="T7" fmla="*/ 0 h 173"/>
                <a:gd name="T8" fmla="*/ 0 w 95"/>
                <a:gd name="T9" fmla="*/ 0 h 173"/>
                <a:gd name="T10" fmla="*/ 0 w 95"/>
                <a:gd name="T11" fmla="*/ 0 h 173"/>
                <a:gd name="T12" fmla="*/ 0 w 95"/>
                <a:gd name="T13" fmla="*/ 0 h 173"/>
                <a:gd name="T14" fmla="*/ 0 w 95"/>
                <a:gd name="T15" fmla="*/ 0 h 173"/>
                <a:gd name="T16" fmla="*/ 0 w 95"/>
                <a:gd name="T17" fmla="*/ 0 h 173"/>
                <a:gd name="T18" fmla="*/ 0 w 95"/>
                <a:gd name="T19" fmla="*/ 0 h 173"/>
                <a:gd name="T20" fmla="*/ 0 w 95"/>
                <a:gd name="T21" fmla="*/ 0 h 173"/>
                <a:gd name="T22" fmla="*/ 0 w 95"/>
                <a:gd name="T23" fmla="*/ 0 h 173"/>
                <a:gd name="T24" fmla="*/ 0 w 95"/>
                <a:gd name="T25" fmla="*/ 0 h 173"/>
                <a:gd name="T26" fmla="*/ 0 w 95"/>
                <a:gd name="T27" fmla="*/ 0 h 173"/>
                <a:gd name="T28" fmla="*/ 0 w 95"/>
                <a:gd name="T29" fmla="*/ 0 h 173"/>
                <a:gd name="T30" fmla="*/ 0 w 95"/>
                <a:gd name="T31" fmla="*/ 0 h 173"/>
                <a:gd name="T32" fmla="*/ 0 w 95"/>
                <a:gd name="T33" fmla="*/ 0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173"/>
                <a:gd name="T53" fmla="*/ 95 w 95"/>
                <a:gd name="T54" fmla="*/ 173 h 1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173">
                  <a:moveTo>
                    <a:pt x="0" y="69"/>
                  </a:moveTo>
                  <a:lnTo>
                    <a:pt x="24" y="5"/>
                  </a:lnTo>
                  <a:lnTo>
                    <a:pt x="60" y="0"/>
                  </a:lnTo>
                  <a:lnTo>
                    <a:pt x="81" y="15"/>
                  </a:lnTo>
                  <a:lnTo>
                    <a:pt x="95" y="74"/>
                  </a:lnTo>
                  <a:lnTo>
                    <a:pt x="69" y="39"/>
                  </a:lnTo>
                  <a:lnTo>
                    <a:pt x="40" y="42"/>
                  </a:lnTo>
                  <a:lnTo>
                    <a:pt x="65" y="70"/>
                  </a:lnTo>
                  <a:lnTo>
                    <a:pt x="90" y="106"/>
                  </a:lnTo>
                  <a:lnTo>
                    <a:pt x="91" y="141"/>
                  </a:lnTo>
                  <a:lnTo>
                    <a:pt x="68" y="173"/>
                  </a:lnTo>
                  <a:lnTo>
                    <a:pt x="47" y="153"/>
                  </a:lnTo>
                  <a:lnTo>
                    <a:pt x="29" y="157"/>
                  </a:lnTo>
                  <a:lnTo>
                    <a:pt x="24" y="114"/>
                  </a:lnTo>
                  <a:lnTo>
                    <a:pt x="8" y="9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4" name="Freeform 194"/>
            <p:cNvSpPr>
              <a:spLocks/>
            </p:cNvSpPr>
            <p:nvPr/>
          </p:nvSpPr>
          <p:spPr bwMode="auto">
            <a:xfrm>
              <a:off x="468" y="1858"/>
              <a:ext cx="15" cy="54"/>
            </a:xfrm>
            <a:custGeom>
              <a:avLst/>
              <a:gdLst>
                <a:gd name="T0" fmla="*/ 0 w 105"/>
                <a:gd name="T1" fmla="*/ 0 h 381"/>
                <a:gd name="T2" fmla="*/ 0 w 105"/>
                <a:gd name="T3" fmla="*/ 0 h 381"/>
                <a:gd name="T4" fmla="*/ 0 w 105"/>
                <a:gd name="T5" fmla="*/ 0 h 381"/>
                <a:gd name="T6" fmla="*/ 0 w 105"/>
                <a:gd name="T7" fmla="*/ 0 h 381"/>
                <a:gd name="T8" fmla="*/ 0 w 105"/>
                <a:gd name="T9" fmla="*/ 0 h 381"/>
                <a:gd name="T10" fmla="*/ 0 w 105"/>
                <a:gd name="T11" fmla="*/ 0 h 381"/>
                <a:gd name="T12" fmla="*/ 0 w 105"/>
                <a:gd name="T13" fmla="*/ 0 h 381"/>
                <a:gd name="T14" fmla="*/ 0 w 105"/>
                <a:gd name="T15" fmla="*/ 0 h 381"/>
                <a:gd name="T16" fmla="*/ 0 w 105"/>
                <a:gd name="T17" fmla="*/ 0 h 381"/>
                <a:gd name="T18" fmla="*/ 0 w 105"/>
                <a:gd name="T19" fmla="*/ 0 h 381"/>
                <a:gd name="T20" fmla="*/ 0 w 105"/>
                <a:gd name="T21" fmla="*/ 0 h 381"/>
                <a:gd name="T22" fmla="*/ 0 w 105"/>
                <a:gd name="T23" fmla="*/ 0 h 381"/>
                <a:gd name="T24" fmla="*/ 0 w 105"/>
                <a:gd name="T25" fmla="*/ 0 h 3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"/>
                <a:gd name="T40" fmla="*/ 0 h 381"/>
                <a:gd name="T41" fmla="*/ 105 w 105"/>
                <a:gd name="T42" fmla="*/ 381 h 3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" h="381">
                  <a:moveTo>
                    <a:pt x="101" y="0"/>
                  </a:moveTo>
                  <a:lnTo>
                    <a:pt x="40" y="47"/>
                  </a:lnTo>
                  <a:lnTo>
                    <a:pt x="62" y="52"/>
                  </a:lnTo>
                  <a:lnTo>
                    <a:pt x="70" y="173"/>
                  </a:lnTo>
                  <a:lnTo>
                    <a:pt x="50" y="270"/>
                  </a:lnTo>
                  <a:lnTo>
                    <a:pt x="0" y="377"/>
                  </a:lnTo>
                  <a:lnTo>
                    <a:pt x="16" y="381"/>
                  </a:lnTo>
                  <a:lnTo>
                    <a:pt x="62" y="309"/>
                  </a:lnTo>
                  <a:lnTo>
                    <a:pt x="97" y="229"/>
                  </a:lnTo>
                  <a:lnTo>
                    <a:pt x="105" y="120"/>
                  </a:lnTo>
                  <a:lnTo>
                    <a:pt x="97" y="2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5" name="Freeform 195"/>
            <p:cNvSpPr>
              <a:spLocks/>
            </p:cNvSpPr>
            <p:nvPr/>
          </p:nvSpPr>
          <p:spPr bwMode="auto">
            <a:xfrm>
              <a:off x="371" y="1788"/>
              <a:ext cx="37" cy="33"/>
            </a:xfrm>
            <a:custGeom>
              <a:avLst/>
              <a:gdLst>
                <a:gd name="T0" fmla="*/ 0 w 256"/>
                <a:gd name="T1" fmla="*/ 0 h 226"/>
                <a:gd name="T2" fmla="*/ 0 w 256"/>
                <a:gd name="T3" fmla="*/ 0 h 226"/>
                <a:gd name="T4" fmla="*/ 0 w 256"/>
                <a:gd name="T5" fmla="*/ 0 h 226"/>
                <a:gd name="T6" fmla="*/ 0 w 256"/>
                <a:gd name="T7" fmla="*/ 0 h 226"/>
                <a:gd name="T8" fmla="*/ 0 w 256"/>
                <a:gd name="T9" fmla="*/ 0 h 226"/>
                <a:gd name="T10" fmla="*/ 0 w 256"/>
                <a:gd name="T11" fmla="*/ 0 h 226"/>
                <a:gd name="T12" fmla="*/ 0 w 256"/>
                <a:gd name="T13" fmla="*/ 0 h 226"/>
                <a:gd name="T14" fmla="*/ 0 w 256"/>
                <a:gd name="T15" fmla="*/ 0 h 226"/>
                <a:gd name="T16" fmla="*/ 0 w 256"/>
                <a:gd name="T17" fmla="*/ 0 h 226"/>
                <a:gd name="T18" fmla="*/ 0 w 256"/>
                <a:gd name="T19" fmla="*/ 0 h 226"/>
                <a:gd name="T20" fmla="*/ 0 w 256"/>
                <a:gd name="T21" fmla="*/ 0 h 226"/>
                <a:gd name="T22" fmla="*/ 0 w 256"/>
                <a:gd name="T23" fmla="*/ 0 h 226"/>
                <a:gd name="T24" fmla="*/ 0 w 256"/>
                <a:gd name="T25" fmla="*/ 0 h 226"/>
                <a:gd name="T26" fmla="*/ 0 w 256"/>
                <a:gd name="T27" fmla="*/ 0 h 226"/>
                <a:gd name="T28" fmla="*/ 0 w 256"/>
                <a:gd name="T29" fmla="*/ 0 h 226"/>
                <a:gd name="T30" fmla="*/ 0 w 256"/>
                <a:gd name="T31" fmla="*/ 0 h 226"/>
                <a:gd name="T32" fmla="*/ 0 w 256"/>
                <a:gd name="T33" fmla="*/ 0 h 226"/>
                <a:gd name="T34" fmla="*/ 0 w 256"/>
                <a:gd name="T35" fmla="*/ 0 h 226"/>
                <a:gd name="T36" fmla="*/ 0 w 256"/>
                <a:gd name="T37" fmla="*/ 0 h 226"/>
                <a:gd name="T38" fmla="*/ 0 w 256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6"/>
                <a:gd name="T61" fmla="*/ 0 h 226"/>
                <a:gd name="T62" fmla="*/ 256 w 256"/>
                <a:gd name="T63" fmla="*/ 226 h 2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6" h="226">
                  <a:moveTo>
                    <a:pt x="84" y="226"/>
                  </a:moveTo>
                  <a:lnTo>
                    <a:pt x="22" y="162"/>
                  </a:lnTo>
                  <a:lnTo>
                    <a:pt x="0" y="109"/>
                  </a:lnTo>
                  <a:lnTo>
                    <a:pt x="9" y="47"/>
                  </a:lnTo>
                  <a:lnTo>
                    <a:pt x="14" y="0"/>
                  </a:lnTo>
                  <a:lnTo>
                    <a:pt x="33" y="52"/>
                  </a:lnTo>
                  <a:lnTo>
                    <a:pt x="38" y="105"/>
                  </a:lnTo>
                  <a:lnTo>
                    <a:pt x="64" y="66"/>
                  </a:lnTo>
                  <a:lnTo>
                    <a:pt x="90" y="18"/>
                  </a:lnTo>
                  <a:lnTo>
                    <a:pt x="116" y="31"/>
                  </a:lnTo>
                  <a:lnTo>
                    <a:pt x="115" y="62"/>
                  </a:lnTo>
                  <a:lnTo>
                    <a:pt x="145" y="43"/>
                  </a:lnTo>
                  <a:lnTo>
                    <a:pt x="182" y="53"/>
                  </a:lnTo>
                  <a:lnTo>
                    <a:pt x="190" y="71"/>
                  </a:lnTo>
                  <a:lnTo>
                    <a:pt x="256" y="50"/>
                  </a:lnTo>
                  <a:lnTo>
                    <a:pt x="249" y="84"/>
                  </a:lnTo>
                  <a:lnTo>
                    <a:pt x="132" y="91"/>
                  </a:lnTo>
                  <a:lnTo>
                    <a:pt x="85" y="133"/>
                  </a:lnTo>
                  <a:lnTo>
                    <a:pt x="84" y="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6" name="Freeform 196"/>
            <p:cNvSpPr>
              <a:spLocks/>
            </p:cNvSpPr>
            <p:nvPr/>
          </p:nvSpPr>
          <p:spPr bwMode="auto">
            <a:xfrm>
              <a:off x="377" y="1758"/>
              <a:ext cx="78" cy="42"/>
            </a:xfrm>
            <a:custGeom>
              <a:avLst/>
              <a:gdLst>
                <a:gd name="T0" fmla="*/ 0 w 544"/>
                <a:gd name="T1" fmla="*/ 0 h 294"/>
                <a:gd name="T2" fmla="*/ 0 w 544"/>
                <a:gd name="T3" fmla="*/ 0 h 294"/>
                <a:gd name="T4" fmla="*/ 0 w 544"/>
                <a:gd name="T5" fmla="*/ 0 h 294"/>
                <a:gd name="T6" fmla="*/ 0 w 544"/>
                <a:gd name="T7" fmla="*/ 0 h 294"/>
                <a:gd name="T8" fmla="*/ 0 w 544"/>
                <a:gd name="T9" fmla="*/ 0 h 294"/>
                <a:gd name="T10" fmla="*/ 0 w 544"/>
                <a:gd name="T11" fmla="*/ 0 h 294"/>
                <a:gd name="T12" fmla="*/ 0 w 544"/>
                <a:gd name="T13" fmla="*/ 0 h 294"/>
                <a:gd name="T14" fmla="*/ 0 w 544"/>
                <a:gd name="T15" fmla="*/ 0 h 294"/>
                <a:gd name="T16" fmla="*/ 0 w 544"/>
                <a:gd name="T17" fmla="*/ 0 h 294"/>
                <a:gd name="T18" fmla="*/ 0 w 544"/>
                <a:gd name="T19" fmla="*/ 0 h 294"/>
                <a:gd name="T20" fmla="*/ 0 w 544"/>
                <a:gd name="T21" fmla="*/ 0 h 294"/>
                <a:gd name="T22" fmla="*/ 0 w 544"/>
                <a:gd name="T23" fmla="*/ 0 h 294"/>
                <a:gd name="T24" fmla="*/ 0 w 544"/>
                <a:gd name="T25" fmla="*/ 0 h 294"/>
                <a:gd name="T26" fmla="*/ 0 w 544"/>
                <a:gd name="T27" fmla="*/ 0 h 294"/>
                <a:gd name="T28" fmla="*/ 0 w 544"/>
                <a:gd name="T29" fmla="*/ 0 h 294"/>
                <a:gd name="T30" fmla="*/ 0 w 544"/>
                <a:gd name="T31" fmla="*/ 0 h 294"/>
                <a:gd name="T32" fmla="*/ 0 w 544"/>
                <a:gd name="T33" fmla="*/ 0 h 294"/>
                <a:gd name="T34" fmla="*/ 0 w 544"/>
                <a:gd name="T35" fmla="*/ 0 h 294"/>
                <a:gd name="T36" fmla="*/ 0 w 544"/>
                <a:gd name="T37" fmla="*/ 0 h 294"/>
                <a:gd name="T38" fmla="*/ 0 w 544"/>
                <a:gd name="T39" fmla="*/ 0 h 294"/>
                <a:gd name="T40" fmla="*/ 0 w 544"/>
                <a:gd name="T41" fmla="*/ 0 h 294"/>
                <a:gd name="T42" fmla="*/ 0 w 544"/>
                <a:gd name="T43" fmla="*/ 0 h 294"/>
                <a:gd name="T44" fmla="*/ 0 w 544"/>
                <a:gd name="T45" fmla="*/ 0 h 294"/>
                <a:gd name="T46" fmla="*/ 0 w 544"/>
                <a:gd name="T47" fmla="*/ 0 h 294"/>
                <a:gd name="T48" fmla="*/ 0 w 544"/>
                <a:gd name="T49" fmla="*/ 0 h 294"/>
                <a:gd name="T50" fmla="*/ 0 w 544"/>
                <a:gd name="T51" fmla="*/ 0 h 294"/>
                <a:gd name="T52" fmla="*/ 0 w 544"/>
                <a:gd name="T53" fmla="*/ 0 h 294"/>
                <a:gd name="T54" fmla="*/ 0 w 544"/>
                <a:gd name="T55" fmla="*/ 0 h 294"/>
                <a:gd name="T56" fmla="*/ 0 w 544"/>
                <a:gd name="T57" fmla="*/ 0 h 294"/>
                <a:gd name="T58" fmla="*/ 0 w 544"/>
                <a:gd name="T59" fmla="*/ 0 h 294"/>
                <a:gd name="T60" fmla="*/ 0 w 544"/>
                <a:gd name="T61" fmla="*/ 0 h 294"/>
                <a:gd name="T62" fmla="*/ 0 w 544"/>
                <a:gd name="T63" fmla="*/ 0 h 294"/>
                <a:gd name="T64" fmla="*/ 0 w 544"/>
                <a:gd name="T65" fmla="*/ 0 h 294"/>
                <a:gd name="T66" fmla="*/ 0 w 544"/>
                <a:gd name="T67" fmla="*/ 0 h 294"/>
                <a:gd name="T68" fmla="*/ 0 w 544"/>
                <a:gd name="T69" fmla="*/ 0 h 294"/>
                <a:gd name="T70" fmla="*/ 0 w 544"/>
                <a:gd name="T71" fmla="*/ 0 h 294"/>
                <a:gd name="T72" fmla="*/ 0 w 544"/>
                <a:gd name="T73" fmla="*/ 0 h 294"/>
                <a:gd name="T74" fmla="*/ 0 w 544"/>
                <a:gd name="T75" fmla="*/ 0 h 294"/>
                <a:gd name="T76" fmla="*/ 0 w 544"/>
                <a:gd name="T77" fmla="*/ 0 h 294"/>
                <a:gd name="T78" fmla="*/ 0 w 544"/>
                <a:gd name="T79" fmla="*/ 0 h 294"/>
                <a:gd name="T80" fmla="*/ 0 w 544"/>
                <a:gd name="T81" fmla="*/ 0 h 294"/>
                <a:gd name="T82" fmla="*/ 0 w 544"/>
                <a:gd name="T83" fmla="*/ 0 h 294"/>
                <a:gd name="T84" fmla="*/ 0 w 544"/>
                <a:gd name="T85" fmla="*/ 0 h 294"/>
                <a:gd name="T86" fmla="*/ 0 w 544"/>
                <a:gd name="T87" fmla="*/ 0 h 2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4"/>
                <a:gd name="T133" fmla="*/ 0 h 294"/>
                <a:gd name="T134" fmla="*/ 544 w 544"/>
                <a:gd name="T135" fmla="*/ 294 h 2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4" h="294">
                  <a:moveTo>
                    <a:pt x="185" y="256"/>
                  </a:moveTo>
                  <a:lnTo>
                    <a:pt x="203" y="208"/>
                  </a:lnTo>
                  <a:lnTo>
                    <a:pt x="166" y="205"/>
                  </a:lnTo>
                  <a:lnTo>
                    <a:pt x="124" y="231"/>
                  </a:lnTo>
                  <a:lnTo>
                    <a:pt x="165" y="180"/>
                  </a:lnTo>
                  <a:lnTo>
                    <a:pt x="206" y="146"/>
                  </a:lnTo>
                  <a:lnTo>
                    <a:pt x="154" y="166"/>
                  </a:lnTo>
                  <a:lnTo>
                    <a:pt x="107" y="208"/>
                  </a:lnTo>
                  <a:lnTo>
                    <a:pt x="66" y="250"/>
                  </a:lnTo>
                  <a:lnTo>
                    <a:pt x="40" y="252"/>
                  </a:lnTo>
                  <a:lnTo>
                    <a:pt x="103" y="161"/>
                  </a:lnTo>
                  <a:lnTo>
                    <a:pt x="135" y="114"/>
                  </a:lnTo>
                  <a:lnTo>
                    <a:pt x="66" y="174"/>
                  </a:lnTo>
                  <a:lnTo>
                    <a:pt x="93" y="140"/>
                  </a:lnTo>
                  <a:lnTo>
                    <a:pt x="127" y="91"/>
                  </a:lnTo>
                  <a:lnTo>
                    <a:pt x="57" y="144"/>
                  </a:lnTo>
                  <a:lnTo>
                    <a:pt x="40" y="121"/>
                  </a:lnTo>
                  <a:lnTo>
                    <a:pt x="0" y="170"/>
                  </a:lnTo>
                  <a:lnTo>
                    <a:pt x="9" y="109"/>
                  </a:lnTo>
                  <a:lnTo>
                    <a:pt x="128" y="6"/>
                  </a:lnTo>
                  <a:lnTo>
                    <a:pt x="178" y="0"/>
                  </a:lnTo>
                  <a:lnTo>
                    <a:pt x="105" y="77"/>
                  </a:lnTo>
                  <a:lnTo>
                    <a:pt x="223" y="14"/>
                  </a:lnTo>
                  <a:lnTo>
                    <a:pt x="170" y="78"/>
                  </a:lnTo>
                  <a:lnTo>
                    <a:pt x="241" y="35"/>
                  </a:lnTo>
                  <a:lnTo>
                    <a:pt x="313" y="22"/>
                  </a:lnTo>
                  <a:lnTo>
                    <a:pt x="374" y="32"/>
                  </a:lnTo>
                  <a:lnTo>
                    <a:pt x="280" y="46"/>
                  </a:lnTo>
                  <a:lnTo>
                    <a:pt x="250" y="74"/>
                  </a:lnTo>
                  <a:lnTo>
                    <a:pt x="383" y="69"/>
                  </a:lnTo>
                  <a:lnTo>
                    <a:pt x="354" y="88"/>
                  </a:lnTo>
                  <a:lnTo>
                    <a:pt x="438" y="102"/>
                  </a:lnTo>
                  <a:lnTo>
                    <a:pt x="544" y="127"/>
                  </a:lnTo>
                  <a:lnTo>
                    <a:pt x="412" y="137"/>
                  </a:lnTo>
                  <a:lnTo>
                    <a:pt x="407" y="160"/>
                  </a:lnTo>
                  <a:lnTo>
                    <a:pt x="489" y="175"/>
                  </a:lnTo>
                  <a:lnTo>
                    <a:pt x="417" y="182"/>
                  </a:lnTo>
                  <a:lnTo>
                    <a:pt x="495" y="239"/>
                  </a:lnTo>
                  <a:lnTo>
                    <a:pt x="461" y="264"/>
                  </a:lnTo>
                  <a:lnTo>
                    <a:pt x="365" y="272"/>
                  </a:lnTo>
                  <a:lnTo>
                    <a:pt x="261" y="275"/>
                  </a:lnTo>
                  <a:lnTo>
                    <a:pt x="209" y="294"/>
                  </a:lnTo>
                  <a:lnTo>
                    <a:pt x="185" y="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7" name="Freeform 197"/>
            <p:cNvSpPr>
              <a:spLocks/>
            </p:cNvSpPr>
            <p:nvPr/>
          </p:nvSpPr>
          <p:spPr bwMode="auto">
            <a:xfrm>
              <a:off x="430" y="1792"/>
              <a:ext cx="42" cy="56"/>
            </a:xfrm>
            <a:custGeom>
              <a:avLst/>
              <a:gdLst>
                <a:gd name="T0" fmla="*/ 0 w 297"/>
                <a:gd name="T1" fmla="*/ 0 h 395"/>
                <a:gd name="T2" fmla="*/ 0 w 297"/>
                <a:gd name="T3" fmla="*/ 0 h 395"/>
                <a:gd name="T4" fmla="*/ 0 w 297"/>
                <a:gd name="T5" fmla="*/ 0 h 395"/>
                <a:gd name="T6" fmla="*/ 0 w 297"/>
                <a:gd name="T7" fmla="*/ 0 h 395"/>
                <a:gd name="T8" fmla="*/ 0 w 297"/>
                <a:gd name="T9" fmla="*/ 0 h 395"/>
                <a:gd name="T10" fmla="*/ 0 w 297"/>
                <a:gd name="T11" fmla="*/ 0 h 395"/>
                <a:gd name="T12" fmla="*/ 0 w 297"/>
                <a:gd name="T13" fmla="*/ 0 h 395"/>
                <a:gd name="T14" fmla="*/ 0 w 297"/>
                <a:gd name="T15" fmla="*/ 0 h 395"/>
                <a:gd name="T16" fmla="*/ 0 w 297"/>
                <a:gd name="T17" fmla="*/ 0 h 395"/>
                <a:gd name="T18" fmla="*/ 0 w 297"/>
                <a:gd name="T19" fmla="*/ 0 h 395"/>
                <a:gd name="T20" fmla="*/ 0 w 297"/>
                <a:gd name="T21" fmla="*/ 0 h 395"/>
                <a:gd name="T22" fmla="*/ 0 w 297"/>
                <a:gd name="T23" fmla="*/ 0 h 395"/>
                <a:gd name="T24" fmla="*/ 0 w 297"/>
                <a:gd name="T25" fmla="*/ 0 h 395"/>
                <a:gd name="T26" fmla="*/ 0 w 297"/>
                <a:gd name="T27" fmla="*/ 0 h 395"/>
                <a:gd name="T28" fmla="*/ 0 w 297"/>
                <a:gd name="T29" fmla="*/ 0 h 395"/>
                <a:gd name="T30" fmla="*/ 0 w 297"/>
                <a:gd name="T31" fmla="*/ 0 h 395"/>
                <a:gd name="T32" fmla="*/ 0 w 297"/>
                <a:gd name="T33" fmla="*/ 0 h 395"/>
                <a:gd name="T34" fmla="*/ 0 w 297"/>
                <a:gd name="T35" fmla="*/ 0 h 395"/>
                <a:gd name="T36" fmla="*/ 0 w 297"/>
                <a:gd name="T37" fmla="*/ 0 h 395"/>
                <a:gd name="T38" fmla="*/ 0 w 297"/>
                <a:gd name="T39" fmla="*/ 0 h 395"/>
                <a:gd name="T40" fmla="*/ 0 w 297"/>
                <a:gd name="T41" fmla="*/ 0 h 395"/>
                <a:gd name="T42" fmla="*/ 0 w 297"/>
                <a:gd name="T43" fmla="*/ 0 h 395"/>
                <a:gd name="T44" fmla="*/ 0 w 297"/>
                <a:gd name="T45" fmla="*/ 0 h 395"/>
                <a:gd name="T46" fmla="*/ 0 w 297"/>
                <a:gd name="T47" fmla="*/ 0 h 3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7"/>
                <a:gd name="T73" fmla="*/ 0 h 395"/>
                <a:gd name="T74" fmla="*/ 297 w 297"/>
                <a:gd name="T75" fmla="*/ 395 h 3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7" h="395">
                  <a:moveTo>
                    <a:pt x="0" y="13"/>
                  </a:moveTo>
                  <a:lnTo>
                    <a:pt x="80" y="97"/>
                  </a:lnTo>
                  <a:lnTo>
                    <a:pt x="86" y="167"/>
                  </a:lnTo>
                  <a:lnTo>
                    <a:pt x="127" y="201"/>
                  </a:lnTo>
                  <a:lnTo>
                    <a:pt x="182" y="253"/>
                  </a:lnTo>
                  <a:lnTo>
                    <a:pt x="197" y="329"/>
                  </a:lnTo>
                  <a:lnTo>
                    <a:pt x="218" y="395"/>
                  </a:lnTo>
                  <a:lnTo>
                    <a:pt x="229" y="356"/>
                  </a:lnTo>
                  <a:lnTo>
                    <a:pt x="240" y="309"/>
                  </a:lnTo>
                  <a:lnTo>
                    <a:pt x="268" y="292"/>
                  </a:lnTo>
                  <a:lnTo>
                    <a:pt x="293" y="237"/>
                  </a:lnTo>
                  <a:lnTo>
                    <a:pt x="219" y="234"/>
                  </a:lnTo>
                  <a:lnTo>
                    <a:pt x="186" y="199"/>
                  </a:lnTo>
                  <a:lnTo>
                    <a:pt x="247" y="207"/>
                  </a:lnTo>
                  <a:lnTo>
                    <a:pt x="191" y="167"/>
                  </a:lnTo>
                  <a:lnTo>
                    <a:pt x="258" y="175"/>
                  </a:lnTo>
                  <a:lnTo>
                    <a:pt x="226" y="149"/>
                  </a:lnTo>
                  <a:lnTo>
                    <a:pt x="252" y="107"/>
                  </a:lnTo>
                  <a:lnTo>
                    <a:pt x="297" y="119"/>
                  </a:lnTo>
                  <a:lnTo>
                    <a:pt x="218" y="48"/>
                  </a:lnTo>
                  <a:lnTo>
                    <a:pt x="140" y="0"/>
                  </a:lnTo>
                  <a:lnTo>
                    <a:pt x="89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8" name="Freeform 198"/>
            <p:cNvSpPr>
              <a:spLocks/>
            </p:cNvSpPr>
            <p:nvPr/>
          </p:nvSpPr>
          <p:spPr bwMode="auto">
            <a:xfrm>
              <a:off x="427" y="1759"/>
              <a:ext cx="47" cy="42"/>
            </a:xfrm>
            <a:custGeom>
              <a:avLst/>
              <a:gdLst>
                <a:gd name="T0" fmla="*/ 0 w 328"/>
                <a:gd name="T1" fmla="*/ 0 h 297"/>
                <a:gd name="T2" fmla="*/ 0 w 328"/>
                <a:gd name="T3" fmla="*/ 0 h 297"/>
                <a:gd name="T4" fmla="*/ 0 w 328"/>
                <a:gd name="T5" fmla="*/ 0 h 297"/>
                <a:gd name="T6" fmla="*/ 0 w 328"/>
                <a:gd name="T7" fmla="*/ 0 h 297"/>
                <a:gd name="T8" fmla="*/ 0 w 328"/>
                <a:gd name="T9" fmla="*/ 0 h 297"/>
                <a:gd name="T10" fmla="*/ 0 w 328"/>
                <a:gd name="T11" fmla="*/ 0 h 297"/>
                <a:gd name="T12" fmla="*/ 0 w 328"/>
                <a:gd name="T13" fmla="*/ 0 h 297"/>
                <a:gd name="T14" fmla="*/ 0 w 328"/>
                <a:gd name="T15" fmla="*/ 0 h 297"/>
                <a:gd name="T16" fmla="*/ 0 w 328"/>
                <a:gd name="T17" fmla="*/ 0 h 297"/>
                <a:gd name="T18" fmla="*/ 0 w 328"/>
                <a:gd name="T19" fmla="*/ 0 h 297"/>
                <a:gd name="T20" fmla="*/ 0 w 328"/>
                <a:gd name="T21" fmla="*/ 0 h 297"/>
                <a:gd name="T22" fmla="*/ 0 w 328"/>
                <a:gd name="T23" fmla="*/ 0 h 297"/>
                <a:gd name="T24" fmla="*/ 0 w 328"/>
                <a:gd name="T25" fmla="*/ 0 h 297"/>
                <a:gd name="T26" fmla="*/ 0 w 328"/>
                <a:gd name="T27" fmla="*/ 0 h 297"/>
                <a:gd name="T28" fmla="*/ 0 w 328"/>
                <a:gd name="T29" fmla="*/ 0 h 297"/>
                <a:gd name="T30" fmla="*/ 0 w 328"/>
                <a:gd name="T31" fmla="*/ 0 h 297"/>
                <a:gd name="T32" fmla="*/ 0 w 328"/>
                <a:gd name="T33" fmla="*/ 0 h 297"/>
                <a:gd name="T34" fmla="*/ 0 w 328"/>
                <a:gd name="T35" fmla="*/ 0 h 297"/>
                <a:gd name="T36" fmla="*/ 0 w 328"/>
                <a:gd name="T37" fmla="*/ 0 h 297"/>
                <a:gd name="T38" fmla="*/ 0 w 328"/>
                <a:gd name="T39" fmla="*/ 0 h 297"/>
                <a:gd name="T40" fmla="*/ 0 w 328"/>
                <a:gd name="T41" fmla="*/ 0 h 297"/>
                <a:gd name="T42" fmla="*/ 0 w 328"/>
                <a:gd name="T43" fmla="*/ 0 h 297"/>
                <a:gd name="T44" fmla="*/ 0 w 328"/>
                <a:gd name="T45" fmla="*/ 0 h 2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8"/>
                <a:gd name="T70" fmla="*/ 0 h 297"/>
                <a:gd name="T71" fmla="*/ 328 w 328"/>
                <a:gd name="T72" fmla="*/ 297 h 2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8" h="297">
                  <a:moveTo>
                    <a:pt x="55" y="71"/>
                  </a:moveTo>
                  <a:lnTo>
                    <a:pt x="128" y="56"/>
                  </a:lnTo>
                  <a:lnTo>
                    <a:pt x="60" y="31"/>
                  </a:lnTo>
                  <a:lnTo>
                    <a:pt x="0" y="21"/>
                  </a:lnTo>
                  <a:lnTo>
                    <a:pt x="48" y="0"/>
                  </a:lnTo>
                  <a:lnTo>
                    <a:pt x="193" y="50"/>
                  </a:lnTo>
                  <a:lnTo>
                    <a:pt x="166" y="60"/>
                  </a:lnTo>
                  <a:lnTo>
                    <a:pt x="259" y="100"/>
                  </a:lnTo>
                  <a:lnTo>
                    <a:pt x="214" y="95"/>
                  </a:lnTo>
                  <a:lnTo>
                    <a:pt x="290" y="150"/>
                  </a:lnTo>
                  <a:lnTo>
                    <a:pt x="328" y="216"/>
                  </a:lnTo>
                  <a:lnTo>
                    <a:pt x="272" y="177"/>
                  </a:lnTo>
                  <a:lnTo>
                    <a:pt x="244" y="201"/>
                  </a:lnTo>
                  <a:lnTo>
                    <a:pt x="299" y="258"/>
                  </a:lnTo>
                  <a:lnTo>
                    <a:pt x="288" y="297"/>
                  </a:lnTo>
                  <a:lnTo>
                    <a:pt x="209" y="219"/>
                  </a:lnTo>
                  <a:lnTo>
                    <a:pt x="155" y="202"/>
                  </a:lnTo>
                  <a:lnTo>
                    <a:pt x="213" y="188"/>
                  </a:lnTo>
                  <a:lnTo>
                    <a:pt x="174" y="154"/>
                  </a:lnTo>
                  <a:lnTo>
                    <a:pt x="209" y="150"/>
                  </a:lnTo>
                  <a:lnTo>
                    <a:pt x="170" y="108"/>
                  </a:lnTo>
                  <a:lnTo>
                    <a:pt x="55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9" name="Freeform 199"/>
            <p:cNvSpPr>
              <a:spLocks/>
            </p:cNvSpPr>
            <p:nvPr/>
          </p:nvSpPr>
          <p:spPr bwMode="auto">
            <a:xfrm>
              <a:off x="448" y="1758"/>
              <a:ext cx="40" cy="73"/>
            </a:xfrm>
            <a:custGeom>
              <a:avLst/>
              <a:gdLst>
                <a:gd name="T0" fmla="*/ 0 w 278"/>
                <a:gd name="T1" fmla="*/ 0 h 511"/>
                <a:gd name="T2" fmla="*/ 0 w 278"/>
                <a:gd name="T3" fmla="*/ 0 h 511"/>
                <a:gd name="T4" fmla="*/ 0 w 278"/>
                <a:gd name="T5" fmla="*/ 0 h 511"/>
                <a:gd name="T6" fmla="*/ 0 w 278"/>
                <a:gd name="T7" fmla="*/ 0 h 511"/>
                <a:gd name="T8" fmla="*/ 0 w 278"/>
                <a:gd name="T9" fmla="*/ 0 h 511"/>
                <a:gd name="T10" fmla="*/ 0 w 278"/>
                <a:gd name="T11" fmla="*/ 0 h 511"/>
                <a:gd name="T12" fmla="*/ 0 w 278"/>
                <a:gd name="T13" fmla="*/ 0 h 511"/>
                <a:gd name="T14" fmla="*/ 0 w 278"/>
                <a:gd name="T15" fmla="*/ 0 h 511"/>
                <a:gd name="T16" fmla="*/ 0 w 278"/>
                <a:gd name="T17" fmla="*/ 0 h 511"/>
                <a:gd name="T18" fmla="*/ 0 w 278"/>
                <a:gd name="T19" fmla="*/ 0 h 511"/>
                <a:gd name="T20" fmla="*/ 0 w 278"/>
                <a:gd name="T21" fmla="*/ 0 h 511"/>
                <a:gd name="T22" fmla="*/ 0 w 278"/>
                <a:gd name="T23" fmla="*/ 0 h 511"/>
                <a:gd name="T24" fmla="*/ 0 w 278"/>
                <a:gd name="T25" fmla="*/ 0 h 511"/>
                <a:gd name="T26" fmla="*/ 0 w 278"/>
                <a:gd name="T27" fmla="*/ 0 h 511"/>
                <a:gd name="T28" fmla="*/ 0 w 278"/>
                <a:gd name="T29" fmla="*/ 0 h 511"/>
                <a:gd name="T30" fmla="*/ 0 w 278"/>
                <a:gd name="T31" fmla="*/ 0 h 511"/>
                <a:gd name="T32" fmla="*/ 0 w 278"/>
                <a:gd name="T33" fmla="*/ 0 h 5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8"/>
                <a:gd name="T52" fmla="*/ 0 h 511"/>
                <a:gd name="T53" fmla="*/ 278 w 278"/>
                <a:gd name="T54" fmla="*/ 511 h 5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8" h="511">
                  <a:moveTo>
                    <a:pt x="0" y="0"/>
                  </a:moveTo>
                  <a:lnTo>
                    <a:pt x="83" y="26"/>
                  </a:lnTo>
                  <a:lnTo>
                    <a:pt x="154" y="66"/>
                  </a:lnTo>
                  <a:lnTo>
                    <a:pt x="201" y="131"/>
                  </a:lnTo>
                  <a:lnTo>
                    <a:pt x="246" y="205"/>
                  </a:lnTo>
                  <a:lnTo>
                    <a:pt x="277" y="326"/>
                  </a:lnTo>
                  <a:lnTo>
                    <a:pt x="278" y="411"/>
                  </a:lnTo>
                  <a:lnTo>
                    <a:pt x="269" y="511"/>
                  </a:lnTo>
                  <a:lnTo>
                    <a:pt x="238" y="462"/>
                  </a:lnTo>
                  <a:lnTo>
                    <a:pt x="207" y="440"/>
                  </a:lnTo>
                  <a:lnTo>
                    <a:pt x="244" y="422"/>
                  </a:lnTo>
                  <a:lnTo>
                    <a:pt x="260" y="374"/>
                  </a:lnTo>
                  <a:lnTo>
                    <a:pt x="254" y="306"/>
                  </a:lnTo>
                  <a:lnTo>
                    <a:pt x="213" y="162"/>
                  </a:lnTo>
                  <a:lnTo>
                    <a:pt x="13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0" name="Freeform 200"/>
            <p:cNvSpPr>
              <a:spLocks/>
            </p:cNvSpPr>
            <p:nvPr/>
          </p:nvSpPr>
          <p:spPr bwMode="auto">
            <a:xfrm>
              <a:off x="409" y="1875"/>
              <a:ext cx="6" cy="2"/>
            </a:xfrm>
            <a:custGeom>
              <a:avLst/>
              <a:gdLst>
                <a:gd name="T0" fmla="*/ 0 w 46"/>
                <a:gd name="T1" fmla="*/ 0 h 20"/>
                <a:gd name="T2" fmla="*/ 0 w 46"/>
                <a:gd name="T3" fmla="*/ 0 h 20"/>
                <a:gd name="T4" fmla="*/ 0 w 46"/>
                <a:gd name="T5" fmla="*/ 0 h 20"/>
                <a:gd name="T6" fmla="*/ 0 w 46"/>
                <a:gd name="T7" fmla="*/ 0 h 20"/>
                <a:gd name="T8" fmla="*/ 0 w 46"/>
                <a:gd name="T9" fmla="*/ 0 h 20"/>
                <a:gd name="T10" fmla="*/ 0 w 46"/>
                <a:gd name="T11" fmla="*/ 0 h 20"/>
                <a:gd name="T12" fmla="*/ 0 w 4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20"/>
                <a:gd name="T23" fmla="*/ 46 w 4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20">
                  <a:moveTo>
                    <a:pt x="0" y="14"/>
                  </a:moveTo>
                  <a:lnTo>
                    <a:pt x="22" y="0"/>
                  </a:lnTo>
                  <a:lnTo>
                    <a:pt x="46" y="5"/>
                  </a:lnTo>
                  <a:lnTo>
                    <a:pt x="43" y="15"/>
                  </a:lnTo>
                  <a:lnTo>
                    <a:pt x="20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1" name="Freeform 201"/>
            <p:cNvSpPr>
              <a:spLocks/>
            </p:cNvSpPr>
            <p:nvPr/>
          </p:nvSpPr>
          <p:spPr bwMode="auto">
            <a:xfrm>
              <a:off x="410" y="1894"/>
              <a:ext cx="16" cy="5"/>
            </a:xfrm>
            <a:custGeom>
              <a:avLst/>
              <a:gdLst>
                <a:gd name="T0" fmla="*/ 0 w 113"/>
                <a:gd name="T1" fmla="*/ 0 h 32"/>
                <a:gd name="T2" fmla="*/ 0 w 113"/>
                <a:gd name="T3" fmla="*/ 0 h 32"/>
                <a:gd name="T4" fmla="*/ 0 w 113"/>
                <a:gd name="T5" fmla="*/ 0 h 32"/>
                <a:gd name="T6" fmla="*/ 0 w 113"/>
                <a:gd name="T7" fmla="*/ 0 h 32"/>
                <a:gd name="T8" fmla="*/ 0 w 113"/>
                <a:gd name="T9" fmla="*/ 0 h 32"/>
                <a:gd name="T10" fmla="*/ 0 w 113"/>
                <a:gd name="T11" fmla="*/ 0 h 32"/>
                <a:gd name="T12" fmla="*/ 0 w 113"/>
                <a:gd name="T13" fmla="*/ 0 h 32"/>
                <a:gd name="T14" fmla="*/ 0 w 113"/>
                <a:gd name="T15" fmla="*/ 0 h 32"/>
                <a:gd name="T16" fmla="*/ 0 w 113"/>
                <a:gd name="T17" fmla="*/ 0 h 32"/>
                <a:gd name="T18" fmla="*/ 0 w 113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3"/>
                <a:gd name="T31" fmla="*/ 0 h 32"/>
                <a:gd name="T32" fmla="*/ 113 w 113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3" h="32">
                  <a:moveTo>
                    <a:pt x="0" y="2"/>
                  </a:moveTo>
                  <a:lnTo>
                    <a:pt x="29" y="16"/>
                  </a:lnTo>
                  <a:lnTo>
                    <a:pt x="59" y="14"/>
                  </a:lnTo>
                  <a:lnTo>
                    <a:pt x="92" y="0"/>
                  </a:lnTo>
                  <a:lnTo>
                    <a:pt x="113" y="17"/>
                  </a:lnTo>
                  <a:lnTo>
                    <a:pt x="76" y="32"/>
                  </a:lnTo>
                  <a:lnTo>
                    <a:pt x="41" y="31"/>
                  </a:lnTo>
                  <a:lnTo>
                    <a:pt x="14" y="2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2" name="Freeform 202"/>
            <p:cNvSpPr>
              <a:spLocks/>
            </p:cNvSpPr>
            <p:nvPr/>
          </p:nvSpPr>
          <p:spPr bwMode="auto">
            <a:xfrm>
              <a:off x="408" y="1893"/>
              <a:ext cx="57" cy="21"/>
            </a:xfrm>
            <a:custGeom>
              <a:avLst/>
              <a:gdLst>
                <a:gd name="T0" fmla="*/ 0 w 394"/>
                <a:gd name="T1" fmla="*/ 0 h 145"/>
                <a:gd name="T2" fmla="*/ 0 w 394"/>
                <a:gd name="T3" fmla="*/ 0 h 145"/>
                <a:gd name="T4" fmla="*/ 0 w 394"/>
                <a:gd name="T5" fmla="*/ 0 h 145"/>
                <a:gd name="T6" fmla="*/ 0 w 394"/>
                <a:gd name="T7" fmla="*/ 0 h 145"/>
                <a:gd name="T8" fmla="*/ 0 w 394"/>
                <a:gd name="T9" fmla="*/ 0 h 145"/>
                <a:gd name="T10" fmla="*/ 0 w 394"/>
                <a:gd name="T11" fmla="*/ 0 h 145"/>
                <a:gd name="T12" fmla="*/ 0 w 394"/>
                <a:gd name="T13" fmla="*/ 0 h 145"/>
                <a:gd name="T14" fmla="*/ 0 w 394"/>
                <a:gd name="T15" fmla="*/ 0 h 145"/>
                <a:gd name="T16" fmla="*/ 0 w 394"/>
                <a:gd name="T17" fmla="*/ 0 h 145"/>
                <a:gd name="T18" fmla="*/ 0 w 394"/>
                <a:gd name="T19" fmla="*/ 0 h 145"/>
                <a:gd name="T20" fmla="*/ 0 w 394"/>
                <a:gd name="T21" fmla="*/ 0 h 145"/>
                <a:gd name="T22" fmla="*/ 0 w 394"/>
                <a:gd name="T23" fmla="*/ 0 h 145"/>
                <a:gd name="T24" fmla="*/ 0 w 394"/>
                <a:gd name="T25" fmla="*/ 0 h 145"/>
                <a:gd name="T26" fmla="*/ 0 w 394"/>
                <a:gd name="T27" fmla="*/ 0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4"/>
                <a:gd name="T43" fmla="*/ 0 h 145"/>
                <a:gd name="T44" fmla="*/ 394 w 394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4" h="145">
                  <a:moveTo>
                    <a:pt x="0" y="102"/>
                  </a:moveTo>
                  <a:lnTo>
                    <a:pt x="20" y="132"/>
                  </a:lnTo>
                  <a:lnTo>
                    <a:pt x="59" y="145"/>
                  </a:lnTo>
                  <a:lnTo>
                    <a:pt x="126" y="144"/>
                  </a:lnTo>
                  <a:lnTo>
                    <a:pt x="212" y="124"/>
                  </a:lnTo>
                  <a:lnTo>
                    <a:pt x="319" y="63"/>
                  </a:lnTo>
                  <a:lnTo>
                    <a:pt x="394" y="0"/>
                  </a:lnTo>
                  <a:lnTo>
                    <a:pt x="291" y="58"/>
                  </a:lnTo>
                  <a:lnTo>
                    <a:pt x="173" y="120"/>
                  </a:lnTo>
                  <a:lnTo>
                    <a:pt x="112" y="125"/>
                  </a:lnTo>
                  <a:lnTo>
                    <a:pt x="56" y="133"/>
                  </a:lnTo>
                  <a:lnTo>
                    <a:pt x="24" y="12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3" name="Freeform 203"/>
            <p:cNvSpPr>
              <a:spLocks/>
            </p:cNvSpPr>
            <p:nvPr/>
          </p:nvSpPr>
          <p:spPr bwMode="auto">
            <a:xfrm>
              <a:off x="381" y="1814"/>
              <a:ext cx="28" cy="96"/>
            </a:xfrm>
            <a:custGeom>
              <a:avLst/>
              <a:gdLst>
                <a:gd name="T0" fmla="*/ 0 w 196"/>
                <a:gd name="T1" fmla="*/ 0 h 671"/>
                <a:gd name="T2" fmla="*/ 0 w 196"/>
                <a:gd name="T3" fmla="*/ 0 h 671"/>
                <a:gd name="T4" fmla="*/ 0 w 196"/>
                <a:gd name="T5" fmla="*/ 0 h 671"/>
                <a:gd name="T6" fmla="*/ 0 w 196"/>
                <a:gd name="T7" fmla="*/ 0 h 671"/>
                <a:gd name="T8" fmla="*/ 0 w 196"/>
                <a:gd name="T9" fmla="*/ 0 h 671"/>
                <a:gd name="T10" fmla="*/ 0 w 196"/>
                <a:gd name="T11" fmla="*/ 0 h 671"/>
                <a:gd name="T12" fmla="*/ 0 w 196"/>
                <a:gd name="T13" fmla="*/ 0 h 671"/>
                <a:gd name="T14" fmla="*/ 0 w 196"/>
                <a:gd name="T15" fmla="*/ 0 h 671"/>
                <a:gd name="T16" fmla="*/ 0 w 196"/>
                <a:gd name="T17" fmla="*/ 0 h 671"/>
                <a:gd name="T18" fmla="*/ 0 w 196"/>
                <a:gd name="T19" fmla="*/ 0 h 671"/>
                <a:gd name="T20" fmla="*/ 0 w 196"/>
                <a:gd name="T21" fmla="*/ 0 h 671"/>
                <a:gd name="T22" fmla="*/ 0 w 196"/>
                <a:gd name="T23" fmla="*/ 0 h 671"/>
                <a:gd name="T24" fmla="*/ 0 w 196"/>
                <a:gd name="T25" fmla="*/ 0 h 671"/>
                <a:gd name="T26" fmla="*/ 0 w 196"/>
                <a:gd name="T27" fmla="*/ 0 h 671"/>
                <a:gd name="T28" fmla="*/ 0 w 196"/>
                <a:gd name="T29" fmla="*/ 0 h 671"/>
                <a:gd name="T30" fmla="*/ 0 w 196"/>
                <a:gd name="T31" fmla="*/ 0 h 671"/>
                <a:gd name="T32" fmla="*/ 0 w 196"/>
                <a:gd name="T33" fmla="*/ 0 h 671"/>
                <a:gd name="T34" fmla="*/ 0 w 196"/>
                <a:gd name="T35" fmla="*/ 0 h 671"/>
                <a:gd name="T36" fmla="*/ 0 w 196"/>
                <a:gd name="T37" fmla="*/ 0 h 671"/>
                <a:gd name="T38" fmla="*/ 0 w 196"/>
                <a:gd name="T39" fmla="*/ 0 h 671"/>
                <a:gd name="T40" fmla="*/ 0 w 196"/>
                <a:gd name="T41" fmla="*/ 0 h 671"/>
                <a:gd name="T42" fmla="*/ 0 w 196"/>
                <a:gd name="T43" fmla="*/ 0 h 671"/>
                <a:gd name="T44" fmla="*/ 0 w 196"/>
                <a:gd name="T45" fmla="*/ 0 h 6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6"/>
                <a:gd name="T70" fmla="*/ 0 h 671"/>
                <a:gd name="T71" fmla="*/ 196 w 196"/>
                <a:gd name="T72" fmla="*/ 671 h 6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6" h="671">
                  <a:moveTo>
                    <a:pt x="0" y="0"/>
                  </a:moveTo>
                  <a:lnTo>
                    <a:pt x="9" y="60"/>
                  </a:lnTo>
                  <a:lnTo>
                    <a:pt x="17" y="149"/>
                  </a:lnTo>
                  <a:lnTo>
                    <a:pt x="22" y="209"/>
                  </a:lnTo>
                  <a:lnTo>
                    <a:pt x="50" y="257"/>
                  </a:lnTo>
                  <a:lnTo>
                    <a:pt x="64" y="315"/>
                  </a:lnTo>
                  <a:lnTo>
                    <a:pt x="66" y="381"/>
                  </a:lnTo>
                  <a:lnTo>
                    <a:pt x="91" y="454"/>
                  </a:lnTo>
                  <a:lnTo>
                    <a:pt x="137" y="541"/>
                  </a:lnTo>
                  <a:lnTo>
                    <a:pt x="163" y="619"/>
                  </a:lnTo>
                  <a:lnTo>
                    <a:pt x="196" y="671"/>
                  </a:lnTo>
                  <a:lnTo>
                    <a:pt x="171" y="603"/>
                  </a:lnTo>
                  <a:lnTo>
                    <a:pt x="158" y="560"/>
                  </a:lnTo>
                  <a:lnTo>
                    <a:pt x="129" y="492"/>
                  </a:lnTo>
                  <a:lnTo>
                    <a:pt x="94" y="430"/>
                  </a:lnTo>
                  <a:lnTo>
                    <a:pt x="75" y="372"/>
                  </a:lnTo>
                  <a:lnTo>
                    <a:pt x="68" y="296"/>
                  </a:lnTo>
                  <a:lnTo>
                    <a:pt x="64" y="256"/>
                  </a:lnTo>
                  <a:lnTo>
                    <a:pt x="37" y="208"/>
                  </a:lnTo>
                  <a:lnTo>
                    <a:pt x="29" y="172"/>
                  </a:lnTo>
                  <a:lnTo>
                    <a:pt x="37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4" name="Freeform 204"/>
            <p:cNvSpPr>
              <a:spLocks/>
            </p:cNvSpPr>
            <p:nvPr/>
          </p:nvSpPr>
          <p:spPr bwMode="auto">
            <a:xfrm>
              <a:off x="418" y="1869"/>
              <a:ext cx="4" cy="7"/>
            </a:xfrm>
            <a:custGeom>
              <a:avLst/>
              <a:gdLst>
                <a:gd name="T0" fmla="*/ 0 w 26"/>
                <a:gd name="T1" fmla="*/ 0 h 53"/>
                <a:gd name="T2" fmla="*/ 0 w 26"/>
                <a:gd name="T3" fmla="*/ 0 h 53"/>
                <a:gd name="T4" fmla="*/ 0 w 26"/>
                <a:gd name="T5" fmla="*/ 0 h 53"/>
                <a:gd name="T6" fmla="*/ 0 w 26"/>
                <a:gd name="T7" fmla="*/ 0 h 53"/>
                <a:gd name="T8" fmla="*/ 0 w 26"/>
                <a:gd name="T9" fmla="*/ 0 h 53"/>
                <a:gd name="T10" fmla="*/ 0 w 26"/>
                <a:gd name="T11" fmla="*/ 0 h 53"/>
                <a:gd name="T12" fmla="*/ 0 w 26"/>
                <a:gd name="T13" fmla="*/ 0 h 53"/>
                <a:gd name="T14" fmla="*/ 0 w 26"/>
                <a:gd name="T15" fmla="*/ 0 h 53"/>
                <a:gd name="T16" fmla="*/ 0 w 26"/>
                <a:gd name="T17" fmla="*/ 0 h 53"/>
                <a:gd name="T18" fmla="*/ 0 w 26"/>
                <a:gd name="T19" fmla="*/ 0 h 53"/>
                <a:gd name="T20" fmla="*/ 0 w 26"/>
                <a:gd name="T21" fmla="*/ 0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53"/>
                <a:gd name="T35" fmla="*/ 26 w 26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53">
                  <a:moveTo>
                    <a:pt x="0" y="0"/>
                  </a:moveTo>
                  <a:lnTo>
                    <a:pt x="9" y="8"/>
                  </a:lnTo>
                  <a:lnTo>
                    <a:pt x="16" y="22"/>
                  </a:lnTo>
                  <a:lnTo>
                    <a:pt x="16" y="40"/>
                  </a:lnTo>
                  <a:lnTo>
                    <a:pt x="2" y="53"/>
                  </a:lnTo>
                  <a:lnTo>
                    <a:pt x="21" y="46"/>
                  </a:lnTo>
                  <a:lnTo>
                    <a:pt x="26" y="28"/>
                  </a:lnTo>
                  <a:lnTo>
                    <a:pt x="22" y="13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5" name="Freeform 205"/>
            <p:cNvSpPr>
              <a:spLocks/>
            </p:cNvSpPr>
            <p:nvPr/>
          </p:nvSpPr>
          <p:spPr bwMode="auto">
            <a:xfrm>
              <a:off x="467" y="1819"/>
              <a:ext cx="20" cy="41"/>
            </a:xfrm>
            <a:custGeom>
              <a:avLst/>
              <a:gdLst>
                <a:gd name="T0" fmla="*/ 0 w 142"/>
                <a:gd name="T1" fmla="*/ 0 h 284"/>
                <a:gd name="T2" fmla="*/ 0 w 142"/>
                <a:gd name="T3" fmla="*/ 0 h 284"/>
                <a:gd name="T4" fmla="*/ 0 w 142"/>
                <a:gd name="T5" fmla="*/ 0 h 284"/>
                <a:gd name="T6" fmla="*/ 0 w 142"/>
                <a:gd name="T7" fmla="*/ 0 h 284"/>
                <a:gd name="T8" fmla="*/ 0 w 142"/>
                <a:gd name="T9" fmla="*/ 0 h 284"/>
                <a:gd name="T10" fmla="*/ 0 w 142"/>
                <a:gd name="T11" fmla="*/ 0 h 284"/>
                <a:gd name="T12" fmla="*/ 0 w 142"/>
                <a:gd name="T13" fmla="*/ 0 h 284"/>
                <a:gd name="T14" fmla="*/ 0 w 142"/>
                <a:gd name="T15" fmla="*/ 0 h 284"/>
                <a:gd name="T16" fmla="*/ 0 w 142"/>
                <a:gd name="T17" fmla="*/ 0 h 284"/>
                <a:gd name="T18" fmla="*/ 0 w 142"/>
                <a:gd name="T19" fmla="*/ 0 h 284"/>
                <a:gd name="T20" fmla="*/ 0 w 142"/>
                <a:gd name="T21" fmla="*/ 0 h 284"/>
                <a:gd name="T22" fmla="*/ 0 w 142"/>
                <a:gd name="T23" fmla="*/ 0 h 284"/>
                <a:gd name="T24" fmla="*/ 0 w 142"/>
                <a:gd name="T25" fmla="*/ 0 h 284"/>
                <a:gd name="T26" fmla="*/ 0 w 142"/>
                <a:gd name="T27" fmla="*/ 0 h 284"/>
                <a:gd name="T28" fmla="*/ 0 w 142"/>
                <a:gd name="T29" fmla="*/ 0 h 284"/>
                <a:gd name="T30" fmla="*/ 0 w 142"/>
                <a:gd name="T31" fmla="*/ 0 h 284"/>
                <a:gd name="T32" fmla="*/ 0 w 142"/>
                <a:gd name="T33" fmla="*/ 0 h 284"/>
                <a:gd name="T34" fmla="*/ 0 w 142"/>
                <a:gd name="T35" fmla="*/ 0 h 284"/>
                <a:gd name="T36" fmla="*/ 0 w 142"/>
                <a:gd name="T37" fmla="*/ 0 h 284"/>
                <a:gd name="T38" fmla="*/ 0 w 142"/>
                <a:gd name="T39" fmla="*/ 0 h 284"/>
                <a:gd name="T40" fmla="*/ 0 w 142"/>
                <a:gd name="T41" fmla="*/ 0 h 284"/>
                <a:gd name="T42" fmla="*/ 0 w 142"/>
                <a:gd name="T43" fmla="*/ 0 h 284"/>
                <a:gd name="T44" fmla="*/ 0 w 142"/>
                <a:gd name="T45" fmla="*/ 0 h 284"/>
                <a:gd name="T46" fmla="*/ 0 w 142"/>
                <a:gd name="T47" fmla="*/ 0 h 284"/>
                <a:gd name="T48" fmla="*/ 0 w 142"/>
                <a:gd name="T49" fmla="*/ 0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284"/>
                <a:gd name="T77" fmla="*/ 142 w 14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284">
                  <a:moveTo>
                    <a:pt x="0" y="45"/>
                  </a:moveTo>
                  <a:lnTo>
                    <a:pt x="32" y="21"/>
                  </a:lnTo>
                  <a:lnTo>
                    <a:pt x="60" y="5"/>
                  </a:lnTo>
                  <a:lnTo>
                    <a:pt x="100" y="0"/>
                  </a:lnTo>
                  <a:lnTo>
                    <a:pt x="128" y="26"/>
                  </a:lnTo>
                  <a:lnTo>
                    <a:pt x="141" y="70"/>
                  </a:lnTo>
                  <a:lnTo>
                    <a:pt x="142" y="115"/>
                  </a:lnTo>
                  <a:lnTo>
                    <a:pt x="135" y="136"/>
                  </a:lnTo>
                  <a:lnTo>
                    <a:pt x="135" y="167"/>
                  </a:lnTo>
                  <a:lnTo>
                    <a:pt x="136" y="212"/>
                  </a:lnTo>
                  <a:lnTo>
                    <a:pt x="127" y="240"/>
                  </a:lnTo>
                  <a:lnTo>
                    <a:pt x="110" y="284"/>
                  </a:lnTo>
                  <a:lnTo>
                    <a:pt x="101" y="282"/>
                  </a:lnTo>
                  <a:lnTo>
                    <a:pt x="120" y="238"/>
                  </a:lnTo>
                  <a:lnTo>
                    <a:pt x="129" y="200"/>
                  </a:lnTo>
                  <a:lnTo>
                    <a:pt x="131" y="161"/>
                  </a:lnTo>
                  <a:lnTo>
                    <a:pt x="130" y="122"/>
                  </a:lnTo>
                  <a:lnTo>
                    <a:pt x="133" y="85"/>
                  </a:lnTo>
                  <a:lnTo>
                    <a:pt x="122" y="53"/>
                  </a:lnTo>
                  <a:lnTo>
                    <a:pt x="99" y="26"/>
                  </a:lnTo>
                  <a:lnTo>
                    <a:pt x="69" y="19"/>
                  </a:lnTo>
                  <a:lnTo>
                    <a:pt x="47" y="29"/>
                  </a:lnTo>
                  <a:lnTo>
                    <a:pt x="24" y="5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6" name="Freeform 206"/>
            <p:cNvSpPr>
              <a:spLocks/>
            </p:cNvSpPr>
            <p:nvPr/>
          </p:nvSpPr>
          <p:spPr bwMode="auto">
            <a:xfrm>
              <a:off x="199" y="1896"/>
              <a:ext cx="172" cy="125"/>
            </a:xfrm>
            <a:custGeom>
              <a:avLst/>
              <a:gdLst>
                <a:gd name="T0" fmla="*/ 0 w 1207"/>
                <a:gd name="T1" fmla="*/ 0 h 875"/>
                <a:gd name="T2" fmla="*/ 0 w 1207"/>
                <a:gd name="T3" fmla="*/ 0 h 875"/>
                <a:gd name="T4" fmla="*/ 0 w 1207"/>
                <a:gd name="T5" fmla="*/ 0 h 875"/>
                <a:gd name="T6" fmla="*/ 0 w 1207"/>
                <a:gd name="T7" fmla="*/ 0 h 875"/>
                <a:gd name="T8" fmla="*/ 0 w 1207"/>
                <a:gd name="T9" fmla="*/ 0 h 875"/>
                <a:gd name="T10" fmla="*/ 0 w 1207"/>
                <a:gd name="T11" fmla="*/ 0 h 875"/>
                <a:gd name="T12" fmla="*/ 0 w 1207"/>
                <a:gd name="T13" fmla="*/ 0 h 875"/>
                <a:gd name="T14" fmla="*/ 0 w 1207"/>
                <a:gd name="T15" fmla="*/ 0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7"/>
                <a:gd name="T25" fmla="*/ 0 h 875"/>
                <a:gd name="T26" fmla="*/ 1207 w 1207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7" h="875">
                  <a:moveTo>
                    <a:pt x="0" y="109"/>
                  </a:moveTo>
                  <a:lnTo>
                    <a:pt x="1008" y="0"/>
                  </a:lnTo>
                  <a:lnTo>
                    <a:pt x="1207" y="875"/>
                  </a:lnTo>
                  <a:lnTo>
                    <a:pt x="1188" y="865"/>
                  </a:lnTo>
                  <a:lnTo>
                    <a:pt x="1001" y="12"/>
                  </a:lnTo>
                  <a:lnTo>
                    <a:pt x="0" y="13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" name="Freeform 207"/>
            <p:cNvSpPr>
              <a:spLocks/>
            </p:cNvSpPr>
            <p:nvPr/>
          </p:nvSpPr>
          <p:spPr bwMode="auto">
            <a:xfrm>
              <a:off x="244" y="2030"/>
              <a:ext cx="79" cy="16"/>
            </a:xfrm>
            <a:custGeom>
              <a:avLst/>
              <a:gdLst>
                <a:gd name="T0" fmla="*/ 0 w 554"/>
                <a:gd name="T1" fmla="*/ 0 h 113"/>
                <a:gd name="T2" fmla="*/ 0 w 554"/>
                <a:gd name="T3" fmla="*/ 0 h 113"/>
                <a:gd name="T4" fmla="*/ 0 w 554"/>
                <a:gd name="T5" fmla="*/ 0 h 113"/>
                <a:gd name="T6" fmla="*/ 0 w 554"/>
                <a:gd name="T7" fmla="*/ 0 h 113"/>
                <a:gd name="T8" fmla="*/ 0 w 554"/>
                <a:gd name="T9" fmla="*/ 0 h 113"/>
                <a:gd name="T10" fmla="*/ 0 w 554"/>
                <a:gd name="T11" fmla="*/ 0 h 113"/>
                <a:gd name="T12" fmla="*/ 0 w 554"/>
                <a:gd name="T13" fmla="*/ 0 h 113"/>
                <a:gd name="T14" fmla="*/ 0 w 554"/>
                <a:gd name="T15" fmla="*/ 0 h 113"/>
                <a:gd name="T16" fmla="*/ 0 w 554"/>
                <a:gd name="T17" fmla="*/ 0 h 113"/>
                <a:gd name="T18" fmla="*/ 0 w 554"/>
                <a:gd name="T19" fmla="*/ 0 h 113"/>
                <a:gd name="T20" fmla="*/ 0 w 554"/>
                <a:gd name="T21" fmla="*/ 0 h 113"/>
                <a:gd name="T22" fmla="*/ 0 w 554"/>
                <a:gd name="T23" fmla="*/ 0 h 113"/>
                <a:gd name="T24" fmla="*/ 0 w 554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13"/>
                <a:gd name="T41" fmla="*/ 554 w 554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13">
                  <a:moveTo>
                    <a:pt x="28" y="77"/>
                  </a:moveTo>
                  <a:lnTo>
                    <a:pt x="70" y="64"/>
                  </a:lnTo>
                  <a:lnTo>
                    <a:pt x="66" y="38"/>
                  </a:lnTo>
                  <a:lnTo>
                    <a:pt x="0" y="31"/>
                  </a:lnTo>
                  <a:lnTo>
                    <a:pt x="538" y="0"/>
                  </a:lnTo>
                  <a:lnTo>
                    <a:pt x="554" y="98"/>
                  </a:lnTo>
                  <a:lnTo>
                    <a:pt x="539" y="113"/>
                  </a:lnTo>
                  <a:lnTo>
                    <a:pt x="525" y="10"/>
                  </a:lnTo>
                  <a:lnTo>
                    <a:pt x="74" y="38"/>
                  </a:lnTo>
                  <a:lnTo>
                    <a:pt x="83" y="74"/>
                  </a:lnTo>
                  <a:lnTo>
                    <a:pt x="28" y="87"/>
                  </a:lnTo>
                  <a:lnTo>
                    <a:pt x="28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8" name="Freeform 208"/>
            <p:cNvSpPr>
              <a:spLocks/>
            </p:cNvSpPr>
            <p:nvPr/>
          </p:nvSpPr>
          <p:spPr bwMode="auto">
            <a:xfrm>
              <a:off x="231" y="2051"/>
              <a:ext cx="71" cy="5"/>
            </a:xfrm>
            <a:custGeom>
              <a:avLst/>
              <a:gdLst>
                <a:gd name="T0" fmla="*/ 0 w 498"/>
                <a:gd name="T1" fmla="*/ 0 h 35"/>
                <a:gd name="T2" fmla="*/ 0 w 498"/>
                <a:gd name="T3" fmla="*/ 0 h 35"/>
                <a:gd name="T4" fmla="*/ 0 w 498"/>
                <a:gd name="T5" fmla="*/ 0 h 35"/>
                <a:gd name="T6" fmla="*/ 0 w 498"/>
                <a:gd name="T7" fmla="*/ 0 h 35"/>
                <a:gd name="T8" fmla="*/ 0 w 498"/>
                <a:gd name="T9" fmla="*/ 0 h 35"/>
                <a:gd name="T10" fmla="*/ 0 w 498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8"/>
                <a:gd name="T19" fmla="*/ 0 h 35"/>
                <a:gd name="T20" fmla="*/ 498 w 498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8" h="35">
                  <a:moveTo>
                    <a:pt x="0" y="21"/>
                  </a:moveTo>
                  <a:lnTo>
                    <a:pt x="494" y="0"/>
                  </a:lnTo>
                  <a:lnTo>
                    <a:pt x="498" y="29"/>
                  </a:lnTo>
                  <a:lnTo>
                    <a:pt x="0" y="3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9" name="Freeform 209"/>
            <p:cNvSpPr>
              <a:spLocks/>
            </p:cNvSpPr>
            <p:nvPr/>
          </p:nvSpPr>
          <p:spPr bwMode="auto">
            <a:xfrm>
              <a:off x="227" y="2039"/>
              <a:ext cx="145" cy="26"/>
            </a:xfrm>
            <a:custGeom>
              <a:avLst/>
              <a:gdLst>
                <a:gd name="T0" fmla="*/ 0 w 1020"/>
                <a:gd name="T1" fmla="*/ 0 h 182"/>
                <a:gd name="T2" fmla="*/ 0 w 1020"/>
                <a:gd name="T3" fmla="*/ 0 h 182"/>
                <a:gd name="T4" fmla="*/ 0 w 1020"/>
                <a:gd name="T5" fmla="*/ 0 h 182"/>
                <a:gd name="T6" fmla="*/ 0 w 1020"/>
                <a:gd name="T7" fmla="*/ 0 h 182"/>
                <a:gd name="T8" fmla="*/ 0 w 1020"/>
                <a:gd name="T9" fmla="*/ 0 h 182"/>
                <a:gd name="T10" fmla="*/ 0 w 1020"/>
                <a:gd name="T11" fmla="*/ 0 h 182"/>
                <a:gd name="T12" fmla="*/ 0 w 1020"/>
                <a:gd name="T13" fmla="*/ 0 h 182"/>
                <a:gd name="T14" fmla="*/ 0 w 1020"/>
                <a:gd name="T15" fmla="*/ 0 h 182"/>
                <a:gd name="T16" fmla="*/ 0 w 1020"/>
                <a:gd name="T17" fmla="*/ 0 h 182"/>
                <a:gd name="T18" fmla="*/ 0 w 1020"/>
                <a:gd name="T19" fmla="*/ 0 h 182"/>
                <a:gd name="T20" fmla="*/ 0 w 1020"/>
                <a:gd name="T21" fmla="*/ 0 h 182"/>
                <a:gd name="T22" fmla="*/ 0 w 1020"/>
                <a:gd name="T23" fmla="*/ 0 h 182"/>
                <a:gd name="T24" fmla="*/ 0 w 1020"/>
                <a:gd name="T25" fmla="*/ 0 h 182"/>
                <a:gd name="T26" fmla="*/ 0 w 1020"/>
                <a:gd name="T27" fmla="*/ 0 h 182"/>
                <a:gd name="T28" fmla="*/ 0 w 1020"/>
                <a:gd name="T29" fmla="*/ 0 h 1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20"/>
                <a:gd name="T46" fmla="*/ 0 h 182"/>
                <a:gd name="T47" fmla="*/ 1020 w 1020"/>
                <a:gd name="T48" fmla="*/ 182 h 1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20" h="182">
                  <a:moveTo>
                    <a:pt x="65" y="0"/>
                  </a:moveTo>
                  <a:lnTo>
                    <a:pt x="0" y="34"/>
                  </a:lnTo>
                  <a:lnTo>
                    <a:pt x="21" y="182"/>
                  </a:lnTo>
                  <a:lnTo>
                    <a:pt x="990" y="179"/>
                  </a:lnTo>
                  <a:lnTo>
                    <a:pt x="991" y="129"/>
                  </a:lnTo>
                  <a:lnTo>
                    <a:pt x="1020" y="122"/>
                  </a:lnTo>
                  <a:lnTo>
                    <a:pt x="1016" y="69"/>
                  </a:lnTo>
                  <a:lnTo>
                    <a:pt x="991" y="68"/>
                  </a:lnTo>
                  <a:lnTo>
                    <a:pt x="981" y="87"/>
                  </a:lnTo>
                  <a:lnTo>
                    <a:pt x="977" y="150"/>
                  </a:lnTo>
                  <a:lnTo>
                    <a:pt x="28" y="158"/>
                  </a:lnTo>
                  <a:lnTo>
                    <a:pt x="15" y="40"/>
                  </a:lnTo>
                  <a:lnTo>
                    <a:pt x="63" y="1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0" name="Freeform 210"/>
            <p:cNvSpPr>
              <a:spLocks/>
            </p:cNvSpPr>
            <p:nvPr/>
          </p:nvSpPr>
          <p:spPr bwMode="auto">
            <a:xfrm>
              <a:off x="383" y="2049"/>
              <a:ext cx="5" cy="10"/>
            </a:xfrm>
            <a:custGeom>
              <a:avLst/>
              <a:gdLst>
                <a:gd name="T0" fmla="*/ 0 w 38"/>
                <a:gd name="T1" fmla="*/ 0 h 65"/>
                <a:gd name="T2" fmla="*/ 0 w 38"/>
                <a:gd name="T3" fmla="*/ 0 h 65"/>
                <a:gd name="T4" fmla="*/ 0 w 38"/>
                <a:gd name="T5" fmla="*/ 0 h 65"/>
                <a:gd name="T6" fmla="*/ 0 w 38"/>
                <a:gd name="T7" fmla="*/ 0 h 65"/>
                <a:gd name="T8" fmla="*/ 0 w 38"/>
                <a:gd name="T9" fmla="*/ 0 h 65"/>
                <a:gd name="T10" fmla="*/ 0 w 38"/>
                <a:gd name="T11" fmla="*/ 0 h 65"/>
                <a:gd name="T12" fmla="*/ 0 w 38"/>
                <a:gd name="T13" fmla="*/ 0 h 65"/>
                <a:gd name="T14" fmla="*/ 0 w 38"/>
                <a:gd name="T15" fmla="*/ 0 h 65"/>
                <a:gd name="T16" fmla="*/ 0 w 38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5"/>
                <a:gd name="T29" fmla="*/ 38 w 38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5">
                  <a:moveTo>
                    <a:pt x="14" y="0"/>
                  </a:moveTo>
                  <a:lnTo>
                    <a:pt x="4" y="12"/>
                  </a:lnTo>
                  <a:lnTo>
                    <a:pt x="0" y="32"/>
                  </a:lnTo>
                  <a:lnTo>
                    <a:pt x="5" y="55"/>
                  </a:lnTo>
                  <a:lnTo>
                    <a:pt x="21" y="65"/>
                  </a:lnTo>
                  <a:lnTo>
                    <a:pt x="38" y="42"/>
                  </a:lnTo>
                  <a:lnTo>
                    <a:pt x="33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1" name="Freeform 211"/>
            <p:cNvSpPr>
              <a:spLocks/>
            </p:cNvSpPr>
            <p:nvPr/>
          </p:nvSpPr>
          <p:spPr bwMode="auto">
            <a:xfrm>
              <a:off x="394" y="2049"/>
              <a:ext cx="6" cy="9"/>
            </a:xfrm>
            <a:custGeom>
              <a:avLst/>
              <a:gdLst>
                <a:gd name="T0" fmla="*/ 0 w 40"/>
                <a:gd name="T1" fmla="*/ 0 h 68"/>
                <a:gd name="T2" fmla="*/ 0 w 40"/>
                <a:gd name="T3" fmla="*/ 0 h 68"/>
                <a:gd name="T4" fmla="*/ 0 w 40"/>
                <a:gd name="T5" fmla="*/ 0 h 68"/>
                <a:gd name="T6" fmla="*/ 0 w 40"/>
                <a:gd name="T7" fmla="*/ 0 h 68"/>
                <a:gd name="T8" fmla="*/ 0 w 40"/>
                <a:gd name="T9" fmla="*/ 0 h 68"/>
                <a:gd name="T10" fmla="*/ 0 w 40"/>
                <a:gd name="T11" fmla="*/ 0 h 68"/>
                <a:gd name="T12" fmla="*/ 0 w 40"/>
                <a:gd name="T13" fmla="*/ 0 h 68"/>
                <a:gd name="T14" fmla="*/ 0 w 40"/>
                <a:gd name="T15" fmla="*/ 0 h 68"/>
                <a:gd name="T16" fmla="*/ 0 w 40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68"/>
                <a:gd name="T29" fmla="*/ 40 w 4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68">
                  <a:moveTo>
                    <a:pt x="20" y="0"/>
                  </a:moveTo>
                  <a:lnTo>
                    <a:pt x="3" y="17"/>
                  </a:lnTo>
                  <a:lnTo>
                    <a:pt x="0" y="41"/>
                  </a:lnTo>
                  <a:lnTo>
                    <a:pt x="8" y="59"/>
                  </a:lnTo>
                  <a:lnTo>
                    <a:pt x="23" y="68"/>
                  </a:lnTo>
                  <a:lnTo>
                    <a:pt x="39" y="55"/>
                  </a:lnTo>
                  <a:lnTo>
                    <a:pt x="40" y="2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2" name="Freeform 212"/>
            <p:cNvSpPr>
              <a:spLocks/>
            </p:cNvSpPr>
            <p:nvPr/>
          </p:nvSpPr>
          <p:spPr bwMode="auto">
            <a:xfrm>
              <a:off x="366" y="2061"/>
              <a:ext cx="90" cy="4"/>
            </a:xfrm>
            <a:custGeom>
              <a:avLst/>
              <a:gdLst>
                <a:gd name="T0" fmla="*/ 0 w 626"/>
                <a:gd name="T1" fmla="*/ 0 h 28"/>
                <a:gd name="T2" fmla="*/ 0 w 626"/>
                <a:gd name="T3" fmla="*/ 0 h 28"/>
                <a:gd name="T4" fmla="*/ 0 w 626"/>
                <a:gd name="T5" fmla="*/ 0 h 28"/>
                <a:gd name="T6" fmla="*/ 0 w 626"/>
                <a:gd name="T7" fmla="*/ 0 h 28"/>
                <a:gd name="T8" fmla="*/ 0 w 626"/>
                <a:gd name="T9" fmla="*/ 0 h 28"/>
                <a:gd name="T10" fmla="*/ 0 w 626"/>
                <a:gd name="T11" fmla="*/ 0 h 28"/>
                <a:gd name="T12" fmla="*/ 0 w 626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28"/>
                <a:gd name="T23" fmla="*/ 626 w 62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28">
                  <a:moveTo>
                    <a:pt x="0" y="0"/>
                  </a:moveTo>
                  <a:lnTo>
                    <a:pt x="611" y="9"/>
                  </a:lnTo>
                  <a:lnTo>
                    <a:pt x="626" y="2"/>
                  </a:lnTo>
                  <a:lnTo>
                    <a:pt x="623" y="20"/>
                  </a:lnTo>
                  <a:lnTo>
                    <a:pt x="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3" name="Freeform 213"/>
            <p:cNvSpPr>
              <a:spLocks/>
            </p:cNvSpPr>
            <p:nvPr/>
          </p:nvSpPr>
          <p:spPr bwMode="auto">
            <a:xfrm>
              <a:off x="334" y="1902"/>
              <a:ext cx="30" cy="125"/>
            </a:xfrm>
            <a:custGeom>
              <a:avLst/>
              <a:gdLst>
                <a:gd name="T0" fmla="*/ 0 w 205"/>
                <a:gd name="T1" fmla="*/ 0 h 876"/>
                <a:gd name="T2" fmla="*/ 0 w 205"/>
                <a:gd name="T3" fmla="*/ 0 h 876"/>
                <a:gd name="T4" fmla="*/ 0 w 205"/>
                <a:gd name="T5" fmla="*/ 0 h 876"/>
                <a:gd name="T6" fmla="*/ 0 w 205"/>
                <a:gd name="T7" fmla="*/ 0 h 876"/>
                <a:gd name="T8" fmla="*/ 0 w 205"/>
                <a:gd name="T9" fmla="*/ 0 h 876"/>
                <a:gd name="T10" fmla="*/ 0 w 205"/>
                <a:gd name="T11" fmla="*/ 0 h 8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876"/>
                <a:gd name="T20" fmla="*/ 205 w 205"/>
                <a:gd name="T21" fmla="*/ 876 h 8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876">
                  <a:moveTo>
                    <a:pt x="0" y="4"/>
                  </a:moveTo>
                  <a:lnTo>
                    <a:pt x="18" y="0"/>
                  </a:lnTo>
                  <a:lnTo>
                    <a:pt x="205" y="875"/>
                  </a:lnTo>
                  <a:lnTo>
                    <a:pt x="190" y="87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4" name="Freeform 214"/>
            <p:cNvSpPr>
              <a:spLocks/>
            </p:cNvSpPr>
            <p:nvPr/>
          </p:nvSpPr>
          <p:spPr bwMode="auto">
            <a:xfrm>
              <a:off x="197" y="1912"/>
              <a:ext cx="51" cy="137"/>
            </a:xfrm>
            <a:custGeom>
              <a:avLst/>
              <a:gdLst>
                <a:gd name="T0" fmla="*/ 0 w 353"/>
                <a:gd name="T1" fmla="*/ 0 h 959"/>
                <a:gd name="T2" fmla="*/ 0 w 353"/>
                <a:gd name="T3" fmla="*/ 0 h 959"/>
                <a:gd name="T4" fmla="*/ 0 w 353"/>
                <a:gd name="T5" fmla="*/ 0 h 959"/>
                <a:gd name="T6" fmla="*/ 0 w 353"/>
                <a:gd name="T7" fmla="*/ 0 h 959"/>
                <a:gd name="T8" fmla="*/ 0 w 353"/>
                <a:gd name="T9" fmla="*/ 0 h 959"/>
                <a:gd name="T10" fmla="*/ 0 w 353"/>
                <a:gd name="T11" fmla="*/ 0 h 959"/>
                <a:gd name="T12" fmla="*/ 0 w 353"/>
                <a:gd name="T13" fmla="*/ 0 h 959"/>
                <a:gd name="T14" fmla="*/ 0 w 353"/>
                <a:gd name="T15" fmla="*/ 0 h 959"/>
                <a:gd name="T16" fmla="*/ 0 w 353"/>
                <a:gd name="T17" fmla="*/ 0 h 959"/>
                <a:gd name="T18" fmla="*/ 0 w 353"/>
                <a:gd name="T19" fmla="*/ 0 h 959"/>
                <a:gd name="T20" fmla="*/ 0 w 353"/>
                <a:gd name="T21" fmla="*/ 0 h 959"/>
                <a:gd name="T22" fmla="*/ 0 w 353"/>
                <a:gd name="T23" fmla="*/ 0 h 959"/>
                <a:gd name="T24" fmla="*/ 0 w 353"/>
                <a:gd name="T25" fmla="*/ 0 h 9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3"/>
                <a:gd name="T40" fmla="*/ 0 h 959"/>
                <a:gd name="T41" fmla="*/ 353 w 353"/>
                <a:gd name="T42" fmla="*/ 959 h 9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3" h="959">
                  <a:moveTo>
                    <a:pt x="10" y="0"/>
                  </a:moveTo>
                  <a:lnTo>
                    <a:pt x="0" y="21"/>
                  </a:lnTo>
                  <a:lnTo>
                    <a:pt x="210" y="860"/>
                  </a:lnTo>
                  <a:lnTo>
                    <a:pt x="249" y="860"/>
                  </a:lnTo>
                  <a:lnTo>
                    <a:pt x="271" y="959"/>
                  </a:lnTo>
                  <a:lnTo>
                    <a:pt x="350" y="951"/>
                  </a:lnTo>
                  <a:lnTo>
                    <a:pt x="353" y="931"/>
                  </a:lnTo>
                  <a:lnTo>
                    <a:pt x="282" y="937"/>
                  </a:lnTo>
                  <a:lnTo>
                    <a:pt x="260" y="841"/>
                  </a:lnTo>
                  <a:lnTo>
                    <a:pt x="226" y="849"/>
                  </a:lnTo>
                  <a:lnTo>
                    <a:pt x="21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5" name="Freeform 215"/>
            <p:cNvSpPr>
              <a:spLocks/>
            </p:cNvSpPr>
            <p:nvPr/>
          </p:nvSpPr>
          <p:spPr bwMode="auto">
            <a:xfrm>
              <a:off x="354" y="1899"/>
              <a:ext cx="51" cy="58"/>
            </a:xfrm>
            <a:custGeom>
              <a:avLst/>
              <a:gdLst>
                <a:gd name="T0" fmla="*/ 0 w 358"/>
                <a:gd name="T1" fmla="*/ 0 h 406"/>
                <a:gd name="T2" fmla="*/ 0 w 358"/>
                <a:gd name="T3" fmla="*/ 0 h 406"/>
                <a:gd name="T4" fmla="*/ 0 w 358"/>
                <a:gd name="T5" fmla="*/ 0 h 406"/>
                <a:gd name="T6" fmla="*/ 0 w 358"/>
                <a:gd name="T7" fmla="*/ 0 h 406"/>
                <a:gd name="T8" fmla="*/ 0 w 358"/>
                <a:gd name="T9" fmla="*/ 0 h 406"/>
                <a:gd name="T10" fmla="*/ 0 w 358"/>
                <a:gd name="T11" fmla="*/ 0 h 406"/>
                <a:gd name="T12" fmla="*/ 0 w 358"/>
                <a:gd name="T13" fmla="*/ 0 h 406"/>
                <a:gd name="T14" fmla="*/ 0 w 358"/>
                <a:gd name="T15" fmla="*/ 0 h 406"/>
                <a:gd name="T16" fmla="*/ 0 w 358"/>
                <a:gd name="T17" fmla="*/ 0 h 406"/>
                <a:gd name="T18" fmla="*/ 0 w 358"/>
                <a:gd name="T19" fmla="*/ 0 h 406"/>
                <a:gd name="T20" fmla="*/ 0 w 358"/>
                <a:gd name="T21" fmla="*/ 0 h 406"/>
                <a:gd name="T22" fmla="*/ 0 w 358"/>
                <a:gd name="T23" fmla="*/ 0 h 406"/>
                <a:gd name="T24" fmla="*/ 0 w 358"/>
                <a:gd name="T25" fmla="*/ 0 h 406"/>
                <a:gd name="T26" fmla="*/ 0 w 358"/>
                <a:gd name="T27" fmla="*/ 0 h 406"/>
                <a:gd name="T28" fmla="*/ 0 w 358"/>
                <a:gd name="T29" fmla="*/ 0 h 406"/>
                <a:gd name="T30" fmla="*/ 0 w 358"/>
                <a:gd name="T31" fmla="*/ 0 h 406"/>
                <a:gd name="T32" fmla="*/ 0 w 358"/>
                <a:gd name="T33" fmla="*/ 0 h 406"/>
                <a:gd name="T34" fmla="*/ 0 w 358"/>
                <a:gd name="T35" fmla="*/ 0 h 406"/>
                <a:gd name="T36" fmla="*/ 0 w 358"/>
                <a:gd name="T37" fmla="*/ 0 h 406"/>
                <a:gd name="T38" fmla="*/ 0 w 358"/>
                <a:gd name="T39" fmla="*/ 0 h 406"/>
                <a:gd name="T40" fmla="*/ 0 w 358"/>
                <a:gd name="T41" fmla="*/ 0 h 406"/>
                <a:gd name="T42" fmla="*/ 0 w 358"/>
                <a:gd name="T43" fmla="*/ 0 h 406"/>
                <a:gd name="T44" fmla="*/ 0 w 358"/>
                <a:gd name="T45" fmla="*/ 0 h 4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8"/>
                <a:gd name="T70" fmla="*/ 0 h 406"/>
                <a:gd name="T71" fmla="*/ 358 w 358"/>
                <a:gd name="T72" fmla="*/ 406 h 4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8" h="406">
                  <a:moveTo>
                    <a:pt x="357" y="0"/>
                  </a:moveTo>
                  <a:lnTo>
                    <a:pt x="247" y="46"/>
                  </a:lnTo>
                  <a:lnTo>
                    <a:pt x="148" y="96"/>
                  </a:lnTo>
                  <a:lnTo>
                    <a:pt x="74" y="162"/>
                  </a:lnTo>
                  <a:lnTo>
                    <a:pt x="51" y="217"/>
                  </a:lnTo>
                  <a:lnTo>
                    <a:pt x="29" y="304"/>
                  </a:lnTo>
                  <a:lnTo>
                    <a:pt x="0" y="371"/>
                  </a:lnTo>
                  <a:lnTo>
                    <a:pt x="8" y="406"/>
                  </a:lnTo>
                  <a:lnTo>
                    <a:pt x="31" y="333"/>
                  </a:lnTo>
                  <a:lnTo>
                    <a:pt x="51" y="290"/>
                  </a:lnTo>
                  <a:lnTo>
                    <a:pt x="76" y="197"/>
                  </a:lnTo>
                  <a:lnTo>
                    <a:pt x="91" y="180"/>
                  </a:lnTo>
                  <a:lnTo>
                    <a:pt x="91" y="233"/>
                  </a:lnTo>
                  <a:lnTo>
                    <a:pt x="102" y="296"/>
                  </a:lnTo>
                  <a:lnTo>
                    <a:pt x="127" y="384"/>
                  </a:lnTo>
                  <a:lnTo>
                    <a:pt x="112" y="283"/>
                  </a:lnTo>
                  <a:lnTo>
                    <a:pt x="106" y="212"/>
                  </a:lnTo>
                  <a:lnTo>
                    <a:pt x="112" y="147"/>
                  </a:lnTo>
                  <a:lnTo>
                    <a:pt x="176" y="100"/>
                  </a:lnTo>
                  <a:lnTo>
                    <a:pt x="270" y="51"/>
                  </a:lnTo>
                  <a:lnTo>
                    <a:pt x="358" y="2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6" name="Freeform 216"/>
            <p:cNvSpPr>
              <a:spLocks/>
            </p:cNvSpPr>
            <p:nvPr/>
          </p:nvSpPr>
          <p:spPr bwMode="auto">
            <a:xfrm>
              <a:off x="321" y="2027"/>
              <a:ext cx="41" cy="19"/>
            </a:xfrm>
            <a:custGeom>
              <a:avLst/>
              <a:gdLst>
                <a:gd name="T0" fmla="*/ 0 w 287"/>
                <a:gd name="T1" fmla="*/ 0 h 132"/>
                <a:gd name="T2" fmla="*/ 0 w 287"/>
                <a:gd name="T3" fmla="*/ 0 h 132"/>
                <a:gd name="T4" fmla="*/ 0 w 287"/>
                <a:gd name="T5" fmla="*/ 0 h 132"/>
                <a:gd name="T6" fmla="*/ 0 w 287"/>
                <a:gd name="T7" fmla="*/ 0 h 132"/>
                <a:gd name="T8" fmla="*/ 0 w 287"/>
                <a:gd name="T9" fmla="*/ 0 h 132"/>
                <a:gd name="T10" fmla="*/ 0 w 287"/>
                <a:gd name="T11" fmla="*/ 0 h 132"/>
                <a:gd name="T12" fmla="*/ 0 w 287"/>
                <a:gd name="T13" fmla="*/ 0 h 132"/>
                <a:gd name="T14" fmla="*/ 0 w 287"/>
                <a:gd name="T15" fmla="*/ 0 h 132"/>
                <a:gd name="T16" fmla="*/ 0 w 287"/>
                <a:gd name="T17" fmla="*/ 0 h 132"/>
                <a:gd name="T18" fmla="*/ 0 w 287"/>
                <a:gd name="T19" fmla="*/ 0 h 132"/>
                <a:gd name="T20" fmla="*/ 0 w 287"/>
                <a:gd name="T21" fmla="*/ 0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132"/>
                <a:gd name="T35" fmla="*/ 287 w 287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132">
                  <a:moveTo>
                    <a:pt x="0" y="103"/>
                  </a:moveTo>
                  <a:lnTo>
                    <a:pt x="215" y="96"/>
                  </a:lnTo>
                  <a:lnTo>
                    <a:pt x="224" y="65"/>
                  </a:lnTo>
                  <a:lnTo>
                    <a:pt x="218" y="0"/>
                  </a:lnTo>
                  <a:lnTo>
                    <a:pt x="245" y="55"/>
                  </a:lnTo>
                  <a:lnTo>
                    <a:pt x="287" y="50"/>
                  </a:lnTo>
                  <a:lnTo>
                    <a:pt x="255" y="72"/>
                  </a:lnTo>
                  <a:lnTo>
                    <a:pt x="242" y="127"/>
                  </a:lnTo>
                  <a:lnTo>
                    <a:pt x="2" y="13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7" name="Freeform 217"/>
            <p:cNvSpPr>
              <a:spLocks/>
            </p:cNvSpPr>
            <p:nvPr/>
          </p:nvSpPr>
          <p:spPr bwMode="auto">
            <a:xfrm>
              <a:off x="374" y="2035"/>
              <a:ext cx="76" cy="13"/>
            </a:xfrm>
            <a:custGeom>
              <a:avLst/>
              <a:gdLst>
                <a:gd name="T0" fmla="*/ 0 w 528"/>
                <a:gd name="T1" fmla="*/ 0 h 90"/>
                <a:gd name="T2" fmla="*/ 0 w 528"/>
                <a:gd name="T3" fmla="*/ 0 h 90"/>
                <a:gd name="T4" fmla="*/ 0 w 528"/>
                <a:gd name="T5" fmla="*/ 0 h 90"/>
                <a:gd name="T6" fmla="*/ 0 w 528"/>
                <a:gd name="T7" fmla="*/ 0 h 90"/>
                <a:gd name="T8" fmla="*/ 0 w 528"/>
                <a:gd name="T9" fmla="*/ 0 h 90"/>
                <a:gd name="T10" fmla="*/ 0 w 528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8"/>
                <a:gd name="T19" fmla="*/ 0 h 90"/>
                <a:gd name="T20" fmla="*/ 528 w 528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8" h="90">
                  <a:moveTo>
                    <a:pt x="0" y="24"/>
                  </a:moveTo>
                  <a:lnTo>
                    <a:pt x="40" y="0"/>
                  </a:lnTo>
                  <a:lnTo>
                    <a:pt x="528" y="86"/>
                  </a:lnTo>
                  <a:lnTo>
                    <a:pt x="485" y="9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8" name="Freeform 218"/>
            <p:cNvSpPr>
              <a:spLocks/>
            </p:cNvSpPr>
            <p:nvPr/>
          </p:nvSpPr>
          <p:spPr bwMode="auto">
            <a:xfrm>
              <a:off x="386" y="1841"/>
              <a:ext cx="14" cy="6"/>
            </a:xfrm>
            <a:custGeom>
              <a:avLst/>
              <a:gdLst>
                <a:gd name="T0" fmla="*/ 0 w 96"/>
                <a:gd name="T1" fmla="*/ 0 h 45"/>
                <a:gd name="T2" fmla="*/ 0 w 96"/>
                <a:gd name="T3" fmla="*/ 0 h 45"/>
                <a:gd name="T4" fmla="*/ 0 w 96"/>
                <a:gd name="T5" fmla="*/ 0 h 45"/>
                <a:gd name="T6" fmla="*/ 0 w 96"/>
                <a:gd name="T7" fmla="*/ 0 h 45"/>
                <a:gd name="T8" fmla="*/ 0 w 96"/>
                <a:gd name="T9" fmla="*/ 0 h 45"/>
                <a:gd name="T10" fmla="*/ 0 w 96"/>
                <a:gd name="T11" fmla="*/ 0 h 45"/>
                <a:gd name="T12" fmla="*/ 0 w 96"/>
                <a:gd name="T13" fmla="*/ 0 h 45"/>
                <a:gd name="T14" fmla="*/ 0 w 96"/>
                <a:gd name="T15" fmla="*/ 0 h 45"/>
                <a:gd name="T16" fmla="*/ 0 w 96"/>
                <a:gd name="T17" fmla="*/ 0 h 45"/>
                <a:gd name="T18" fmla="*/ 0 w 96"/>
                <a:gd name="T19" fmla="*/ 0 h 45"/>
                <a:gd name="T20" fmla="*/ 0 w 96"/>
                <a:gd name="T21" fmla="*/ 0 h 45"/>
                <a:gd name="T22" fmla="*/ 0 w 96"/>
                <a:gd name="T23" fmla="*/ 0 h 45"/>
                <a:gd name="T24" fmla="*/ 0 w 96"/>
                <a:gd name="T25" fmla="*/ 0 h 45"/>
                <a:gd name="T26" fmla="*/ 0 w 96"/>
                <a:gd name="T27" fmla="*/ 0 h 45"/>
                <a:gd name="T28" fmla="*/ 0 w 96"/>
                <a:gd name="T29" fmla="*/ 0 h 45"/>
                <a:gd name="T30" fmla="*/ 0 w 96"/>
                <a:gd name="T31" fmla="*/ 0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"/>
                <a:gd name="T50" fmla="*/ 96 w 96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">
                  <a:moveTo>
                    <a:pt x="0" y="21"/>
                  </a:moveTo>
                  <a:lnTo>
                    <a:pt x="15" y="8"/>
                  </a:lnTo>
                  <a:lnTo>
                    <a:pt x="30" y="11"/>
                  </a:lnTo>
                  <a:lnTo>
                    <a:pt x="41" y="8"/>
                  </a:lnTo>
                  <a:lnTo>
                    <a:pt x="65" y="0"/>
                  </a:lnTo>
                  <a:lnTo>
                    <a:pt x="55" y="11"/>
                  </a:lnTo>
                  <a:lnTo>
                    <a:pt x="77" y="0"/>
                  </a:lnTo>
                  <a:lnTo>
                    <a:pt x="89" y="8"/>
                  </a:lnTo>
                  <a:lnTo>
                    <a:pt x="74" y="9"/>
                  </a:lnTo>
                  <a:lnTo>
                    <a:pt x="96" y="20"/>
                  </a:lnTo>
                  <a:lnTo>
                    <a:pt x="73" y="31"/>
                  </a:lnTo>
                  <a:lnTo>
                    <a:pt x="52" y="26"/>
                  </a:lnTo>
                  <a:lnTo>
                    <a:pt x="30" y="30"/>
                  </a:lnTo>
                  <a:lnTo>
                    <a:pt x="9" y="4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9" name="Freeform 219"/>
            <p:cNvSpPr>
              <a:spLocks/>
            </p:cNvSpPr>
            <p:nvPr/>
          </p:nvSpPr>
          <p:spPr bwMode="auto">
            <a:xfrm>
              <a:off x="407" y="1836"/>
              <a:ext cx="31" cy="9"/>
            </a:xfrm>
            <a:custGeom>
              <a:avLst/>
              <a:gdLst>
                <a:gd name="T0" fmla="*/ 0 w 220"/>
                <a:gd name="T1" fmla="*/ 0 h 60"/>
                <a:gd name="T2" fmla="*/ 0 w 220"/>
                <a:gd name="T3" fmla="*/ 0 h 60"/>
                <a:gd name="T4" fmla="*/ 0 w 220"/>
                <a:gd name="T5" fmla="*/ 0 h 60"/>
                <a:gd name="T6" fmla="*/ 0 w 220"/>
                <a:gd name="T7" fmla="*/ 0 h 60"/>
                <a:gd name="T8" fmla="*/ 0 w 220"/>
                <a:gd name="T9" fmla="*/ 0 h 60"/>
                <a:gd name="T10" fmla="*/ 0 w 220"/>
                <a:gd name="T11" fmla="*/ 0 h 60"/>
                <a:gd name="T12" fmla="*/ 0 w 220"/>
                <a:gd name="T13" fmla="*/ 0 h 60"/>
                <a:gd name="T14" fmla="*/ 0 w 220"/>
                <a:gd name="T15" fmla="*/ 0 h 60"/>
                <a:gd name="T16" fmla="*/ 0 w 220"/>
                <a:gd name="T17" fmla="*/ 0 h 60"/>
                <a:gd name="T18" fmla="*/ 0 w 220"/>
                <a:gd name="T19" fmla="*/ 0 h 60"/>
                <a:gd name="T20" fmla="*/ 0 w 220"/>
                <a:gd name="T21" fmla="*/ 0 h 60"/>
                <a:gd name="T22" fmla="*/ 0 w 220"/>
                <a:gd name="T23" fmla="*/ 0 h 60"/>
                <a:gd name="T24" fmla="*/ 0 w 220"/>
                <a:gd name="T25" fmla="*/ 0 h 60"/>
                <a:gd name="T26" fmla="*/ 0 w 220"/>
                <a:gd name="T27" fmla="*/ 0 h 60"/>
                <a:gd name="T28" fmla="*/ 0 w 220"/>
                <a:gd name="T29" fmla="*/ 0 h 60"/>
                <a:gd name="T30" fmla="*/ 0 w 220"/>
                <a:gd name="T31" fmla="*/ 0 h 60"/>
                <a:gd name="T32" fmla="*/ 0 w 220"/>
                <a:gd name="T33" fmla="*/ 0 h 60"/>
                <a:gd name="T34" fmla="*/ 0 w 220"/>
                <a:gd name="T35" fmla="*/ 0 h 60"/>
                <a:gd name="T36" fmla="*/ 0 w 220"/>
                <a:gd name="T37" fmla="*/ 0 h 60"/>
                <a:gd name="T38" fmla="*/ 0 w 220"/>
                <a:gd name="T39" fmla="*/ 0 h 60"/>
                <a:gd name="T40" fmla="*/ 0 w 220"/>
                <a:gd name="T41" fmla="*/ 0 h 60"/>
                <a:gd name="T42" fmla="*/ 0 w 220"/>
                <a:gd name="T43" fmla="*/ 0 h 60"/>
                <a:gd name="T44" fmla="*/ 0 w 220"/>
                <a:gd name="T45" fmla="*/ 0 h 60"/>
                <a:gd name="T46" fmla="*/ 0 w 220"/>
                <a:gd name="T47" fmla="*/ 0 h 60"/>
                <a:gd name="T48" fmla="*/ 0 w 220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0"/>
                <a:gd name="T76" fmla="*/ 0 h 60"/>
                <a:gd name="T77" fmla="*/ 220 w 220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0" h="60">
                  <a:moveTo>
                    <a:pt x="0" y="45"/>
                  </a:moveTo>
                  <a:lnTo>
                    <a:pt x="14" y="22"/>
                  </a:lnTo>
                  <a:lnTo>
                    <a:pt x="28" y="14"/>
                  </a:lnTo>
                  <a:lnTo>
                    <a:pt x="25" y="27"/>
                  </a:lnTo>
                  <a:lnTo>
                    <a:pt x="44" y="13"/>
                  </a:lnTo>
                  <a:lnTo>
                    <a:pt x="38" y="23"/>
                  </a:lnTo>
                  <a:lnTo>
                    <a:pt x="74" y="13"/>
                  </a:lnTo>
                  <a:lnTo>
                    <a:pt x="97" y="2"/>
                  </a:lnTo>
                  <a:lnTo>
                    <a:pt x="127" y="0"/>
                  </a:lnTo>
                  <a:lnTo>
                    <a:pt x="152" y="9"/>
                  </a:lnTo>
                  <a:lnTo>
                    <a:pt x="143" y="14"/>
                  </a:lnTo>
                  <a:lnTo>
                    <a:pt x="186" y="22"/>
                  </a:lnTo>
                  <a:lnTo>
                    <a:pt x="220" y="41"/>
                  </a:lnTo>
                  <a:lnTo>
                    <a:pt x="174" y="38"/>
                  </a:lnTo>
                  <a:lnTo>
                    <a:pt x="142" y="32"/>
                  </a:lnTo>
                  <a:lnTo>
                    <a:pt x="120" y="34"/>
                  </a:lnTo>
                  <a:lnTo>
                    <a:pt x="122" y="25"/>
                  </a:lnTo>
                  <a:lnTo>
                    <a:pt x="101" y="34"/>
                  </a:lnTo>
                  <a:lnTo>
                    <a:pt x="53" y="45"/>
                  </a:lnTo>
                  <a:lnTo>
                    <a:pt x="37" y="43"/>
                  </a:lnTo>
                  <a:lnTo>
                    <a:pt x="14" y="60"/>
                  </a:lnTo>
                  <a:lnTo>
                    <a:pt x="20" y="47"/>
                  </a:lnTo>
                  <a:lnTo>
                    <a:pt x="6" y="5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0" name="Freeform 220"/>
            <p:cNvSpPr>
              <a:spLocks/>
            </p:cNvSpPr>
            <p:nvPr/>
          </p:nvSpPr>
          <p:spPr bwMode="auto">
            <a:xfrm>
              <a:off x="414" y="1844"/>
              <a:ext cx="22" cy="8"/>
            </a:xfrm>
            <a:custGeom>
              <a:avLst/>
              <a:gdLst>
                <a:gd name="T0" fmla="*/ 0 w 151"/>
                <a:gd name="T1" fmla="*/ 0 h 58"/>
                <a:gd name="T2" fmla="*/ 0 w 151"/>
                <a:gd name="T3" fmla="*/ 0 h 58"/>
                <a:gd name="T4" fmla="*/ 0 w 151"/>
                <a:gd name="T5" fmla="*/ 0 h 58"/>
                <a:gd name="T6" fmla="*/ 0 w 151"/>
                <a:gd name="T7" fmla="*/ 0 h 58"/>
                <a:gd name="T8" fmla="*/ 0 w 151"/>
                <a:gd name="T9" fmla="*/ 0 h 58"/>
                <a:gd name="T10" fmla="*/ 0 w 151"/>
                <a:gd name="T11" fmla="*/ 0 h 58"/>
                <a:gd name="T12" fmla="*/ 0 w 151"/>
                <a:gd name="T13" fmla="*/ 0 h 58"/>
                <a:gd name="T14" fmla="*/ 0 w 151"/>
                <a:gd name="T15" fmla="*/ 0 h 58"/>
                <a:gd name="T16" fmla="*/ 0 w 151"/>
                <a:gd name="T17" fmla="*/ 0 h 58"/>
                <a:gd name="T18" fmla="*/ 0 w 151"/>
                <a:gd name="T19" fmla="*/ 0 h 58"/>
                <a:gd name="T20" fmla="*/ 0 w 151"/>
                <a:gd name="T21" fmla="*/ 0 h 58"/>
                <a:gd name="T22" fmla="*/ 0 w 151"/>
                <a:gd name="T23" fmla="*/ 0 h 58"/>
                <a:gd name="T24" fmla="*/ 0 w 151"/>
                <a:gd name="T25" fmla="*/ 0 h 58"/>
                <a:gd name="T26" fmla="*/ 0 w 151"/>
                <a:gd name="T27" fmla="*/ 0 h 58"/>
                <a:gd name="T28" fmla="*/ 0 w 151"/>
                <a:gd name="T29" fmla="*/ 0 h 58"/>
                <a:gd name="T30" fmla="*/ 0 w 151"/>
                <a:gd name="T31" fmla="*/ 0 h 58"/>
                <a:gd name="T32" fmla="*/ 0 w 151"/>
                <a:gd name="T33" fmla="*/ 0 h 58"/>
                <a:gd name="T34" fmla="*/ 0 w 151"/>
                <a:gd name="T35" fmla="*/ 0 h 58"/>
                <a:gd name="T36" fmla="*/ 0 w 151"/>
                <a:gd name="T37" fmla="*/ 0 h 58"/>
                <a:gd name="T38" fmla="*/ 0 w 151"/>
                <a:gd name="T39" fmla="*/ 0 h 58"/>
                <a:gd name="T40" fmla="*/ 0 w 151"/>
                <a:gd name="T41" fmla="*/ 0 h 58"/>
                <a:gd name="T42" fmla="*/ 0 w 151"/>
                <a:gd name="T43" fmla="*/ 0 h 58"/>
                <a:gd name="T44" fmla="*/ 0 w 151"/>
                <a:gd name="T45" fmla="*/ 0 h 58"/>
                <a:gd name="T46" fmla="*/ 0 w 151"/>
                <a:gd name="T47" fmla="*/ 0 h 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1"/>
                <a:gd name="T73" fmla="*/ 0 h 58"/>
                <a:gd name="T74" fmla="*/ 151 w 151"/>
                <a:gd name="T75" fmla="*/ 58 h 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1" h="58">
                  <a:moveTo>
                    <a:pt x="0" y="44"/>
                  </a:moveTo>
                  <a:lnTo>
                    <a:pt x="0" y="33"/>
                  </a:lnTo>
                  <a:lnTo>
                    <a:pt x="15" y="16"/>
                  </a:lnTo>
                  <a:lnTo>
                    <a:pt x="37" y="2"/>
                  </a:lnTo>
                  <a:lnTo>
                    <a:pt x="67" y="0"/>
                  </a:lnTo>
                  <a:lnTo>
                    <a:pt x="37" y="11"/>
                  </a:lnTo>
                  <a:lnTo>
                    <a:pt x="63" y="9"/>
                  </a:lnTo>
                  <a:lnTo>
                    <a:pt x="89" y="12"/>
                  </a:lnTo>
                  <a:lnTo>
                    <a:pt x="114" y="20"/>
                  </a:lnTo>
                  <a:lnTo>
                    <a:pt x="120" y="16"/>
                  </a:lnTo>
                  <a:lnTo>
                    <a:pt x="101" y="5"/>
                  </a:lnTo>
                  <a:lnTo>
                    <a:pt x="123" y="9"/>
                  </a:lnTo>
                  <a:lnTo>
                    <a:pt x="151" y="26"/>
                  </a:lnTo>
                  <a:lnTo>
                    <a:pt x="140" y="33"/>
                  </a:lnTo>
                  <a:lnTo>
                    <a:pt x="94" y="23"/>
                  </a:lnTo>
                  <a:lnTo>
                    <a:pt x="76" y="23"/>
                  </a:lnTo>
                  <a:lnTo>
                    <a:pt x="45" y="20"/>
                  </a:lnTo>
                  <a:lnTo>
                    <a:pt x="33" y="25"/>
                  </a:lnTo>
                  <a:lnTo>
                    <a:pt x="23" y="39"/>
                  </a:lnTo>
                  <a:lnTo>
                    <a:pt x="27" y="46"/>
                  </a:lnTo>
                  <a:lnTo>
                    <a:pt x="43" y="58"/>
                  </a:lnTo>
                  <a:lnTo>
                    <a:pt x="21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1" name="Freeform 221"/>
            <p:cNvSpPr>
              <a:spLocks/>
            </p:cNvSpPr>
            <p:nvPr/>
          </p:nvSpPr>
          <p:spPr bwMode="auto">
            <a:xfrm>
              <a:off x="420" y="1846"/>
              <a:ext cx="8" cy="5"/>
            </a:xfrm>
            <a:custGeom>
              <a:avLst/>
              <a:gdLst>
                <a:gd name="T0" fmla="*/ 0 w 57"/>
                <a:gd name="T1" fmla="*/ 0 h 32"/>
                <a:gd name="T2" fmla="*/ 0 w 57"/>
                <a:gd name="T3" fmla="*/ 0 h 32"/>
                <a:gd name="T4" fmla="*/ 0 w 57"/>
                <a:gd name="T5" fmla="*/ 0 h 32"/>
                <a:gd name="T6" fmla="*/ 0 w 57"/>
                <a:gd name="T7" fmla="*/ 0 h 32"/>
                <a:gd name="T8" fmla="*/ 0 w 57"/>
                <a:gd name="T9" fmla="*/ 0 h 32"/>
                <a:gd name="T10" fmla="*/ 0 w 57"/>
                <a:gd name="T11" fmla="*/ 0 h 32"/>
                <a:gd name="T12" fmla="*/ 0 w 57"/>
                <a:gd name="T13" fmla="*/ 0 h 32"/>
                <a:gd name="T14" fmla="*/ 0 w 57"/>
                <a:gd name="T15" fmla="*/ 0 h 32"/>
                <a:gd name="T16" fmla="*/ 0 w 57"/>
                <a:gd name="T17" fmla="*/ 0 h 32"/>
                <a:gd name="T18" fmla="*/ 0 w 57"/>
                <a:gd name="T19" fmla="*/ 0 h 32"/>
                <a:gd name="T20" fmla="*/ 0 w 57"/>
                <a:gd name="T21" fmla="*/ 0 h 32"/>
                <a:gd name="T22" fmla="*/ 0 w 57"/>
                <a:gd name="T23" fmla="*/ 0 h 32"/>
                <a:gd name="T24" fmla="*/ 0 w 57"/>
                <a:gd name="T25" fmla="*/ 0 h 32"/>
                <a:gd name="T26" fmla="*/ 0 w 57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32"/>
                <a:gd name="T44" fmla="*/ 57 w 57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32">
                  <a:moveTo>
                    <a:pt x="0" y="0"/>
                  </a:moveTo>
                  <a:lnTo>
                    <a:pt x="1" y="15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43" y="31"/>
                  </a:lnTo>
                  <a:lnTo>
                    <a:pt x="52" y="24"/>
                  </a:lnTo>
                  <a:lnTo>
                    <a:pt x="57" y="3"/>
                  </a:lnTo>
                  <a:lnTo>
                    <a:pt x="35" y="3"/>
                  </a:lnTo>
                  <a:lnTo>
                    <a:pt x="30" y="16"/>
                  </a:lnTo>
                  <a:lnTo>
                    <a:pt x="21" y="16"/>
                  </a:lnTo>
                  <a:lnTo>
                    <a:pt x="13" y="12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2" name="Freeform 222"/>
            <p:cNvSpPr>
              <a:spLocks/>
            </p:cNvSpPr>
            <p:nvPr/>
          </p:nvSpPr>
          <p:spPr bwMode="auto">
            <a:xfrm>
              <a:off x="397" y="2008"/>
              <a:ext cx="24" cy="27"/>
            </a:xfrm>
            <a:custGeom>
              <a:avLst/>
              <a:gdLst>
                <a:gd name="T0" fmla="*/ 0 w 167"/>
                <a:gd name="T1" fmla="*/ 0 h 186"/>
                <a:gd name="T2" fmla="*/ 0 w 167"/>
                <a:gd name="T3" fmla="*/ 0 h 186"/>
                <a:gd name="T4" fmla="*/ 0 w 167"/>
                <a:gd name="T5" fmla="*/ 0 h 186"/>
                <a:gd name="T6" fmla="*/ 0 w 167"/>
                <a:gd name="T7" fmla="*/ 0 h 186"/>
                <a:gd name="T8" fmla="*/ 0 w 167"/>
                <a:gd name="T9" fmla="*/ 0 h 186"/>
                <a:gd name="T10" fmla="*/ 0 w 167"/>
                <a:gd name="T11" fmla="*/ 0 h 186"/>
                <a:gd name="T12" fmla="*/ 0 w 167"/>
                <a:gd name="T13" fmla="*/ 0 h 186"/>
                <a:gd name="T14" fmla="*/ 0 w 167"/>
                <a:gd name="T15" fmla="*/ 0 h 186"/>
                <a:gd name="T16" fmla="*/ 0 w 167"/>
                <a:gd name="T17" fmla="*/ 0 h 186"/>
                <a:gd name="T18" fmla="*/ 0 w 167"/>
                <a:gd name="T19" fmla="*/ 0 h 186"/>
                <a:gd name="T20" fmla="*/ 0 w 167"/>
                <a:gd name="T21" fmla="*/ 0 h 186"/>
                <a:gd name="T22" fmla="*/ 0 w 167"/>
                <a:gd name="T23" fmla="*/ 0 h 186"/>
                <a:gd name="T24" fmla="*/ 0 w 167"/>
                <a:gd name="T25" fmla="*/ 0 h 186"/>
                <a:gd name="T26" fmla="*/ 0 w 167"/>
                <a:gd name="T27" fmla="*/ 0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7"/>
                <a:gd name="T43" fmla="*/ 0 h 186"/>
                <a:gd name="T44" fmla="*/ 167 w 167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7" h="186">
                  <a:moveTo>
                    <a:pt x="0" y="186"/>
                  </a:moveTo>
                  <a:lnTo>
                    <a:pt x="9" y="142"/>
                  </a:lnTo>
                  <a:lnTo>
                    <a:pt x="9" y="111"/>
                  </a:lnTo>
                  <a:lnTo>
                    <a:pt x="26" y="98"/>
                  </a:lnTo>
                  <a:lnTo>
                    <a:pt x="44" y="72"/>
                  </a:lnTo>
                  <a:lnTo>
                    <a:pt x="50" y="53"/>
                  </a:lnTo>
                  <a:lnTo>
                    <a:pt x="105" y="9"/>
                  </a:lnTo>
                  <a:lnTo>
                    <a:pt x="167" y="0"/>
                  </a:lnTo>
                  <a:lnTo>
                    <a:pt x="136" y="14"/>
                  </a:lnTo>
                  <a:lnTo>
                    <a:pt x="122" y="24"/>
                  </a:lnTo>
                  <a:lnTo>
                    <a:pt x="48" y="90"/>
                  </a:lnTo>
                  <a:lnTo>
                    <a:pt x="28" y="131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3" name="Freeform 223"/>
            <p:cNvSpPr>
              <a:spLocks/>
            </p:cNvSpPr>
            <p:nvPr/>
          </p:nvSpPr>
          <p:spPr bwMode="auto">
            <a:xfrm>
              <a:off x="389" y="1847"/>
              <a:ext cx="12" cy="7"/>
            </a:xfrm>
            <a:custGeom>
              <a:avLst/>
              <a:gdLst>
                <a:gd name="T0" fmla="*/ 0 w 85"/>
                <a:gd name="T1" fmla="*/ 0 h 44"/>
                <a:gd name="T2" fmla="*/ 0 w 85"/>
                <a:gd name="T3" fmla="*/ 0 h 44"/>
                <a:gd name="T4" fmla="*/ 0 w 85"/>
                <a:gd name="T5" fmla="*/ 0 h 44"/>
                <a:gd name="T6" fmla="*/ 0 w 85"/>
                <a:gd name="T7" fmla="*/ 0 h 44"/>
                <a:gd name="T8" fmla="*/ 0 w 85"/>
                <a:gd name="T9" fmla="*/ 0 h 44"/>
                <a:gd name="T10" fmla="*/ 0 w 85"/>
                <a:gd name="T11" fmla="*/ 0 h 44"/>
                <a:gd name="T12" fmla="*/ 0 w 85"/>
                <a:gd name="T13" fmla="*/ 0 h 44"/>
                <a:gd name="T14" fmla="*/ 0 w 85"/>
                <a:gd name="T15" fmla="*/ 0 h 44"/>
                <a:gd name="T16" fmla="*/ 0 w 85"/>
                <a:gd name="T17" fmla="*/ 0 h 44"/>
                <a:gd name="T18" fmla="*/ 0 w 85"/>
                <a:gd name="T19" fmla="*/ 0 h 44"/>
                <a:gd name="T20" fmla="*/ 0 w 85"/>
                <a:gd name="T21" fmla="*/ 0 h 44"/>
                <a:gd name="T22" fmla="*/ 0 w 85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44"/>
                <a:gd name="T38" fmla="*/ 85 w 85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44">
                  <a:moveTo>
                    <a:pt x="0" y="25"/>
                  </a:moveTo>
                  <a:lnTo>
                    <a:pt x="19" y="8"/>
                  </a:lnTo>
                  <a:lnTo>
                    <a:pt x="41" y="0"/>
                  </a:lnTo>
                  <a:lnTo>
                    <a:pt x="68" y="2"/>
                  </a:lnTo>
                  <a:lnTo>
                    <a:pt x="85" y="8"/>
                  </a:lnTo>
                  <a:lnTo>
                    <a:pt x="82" y="16"/>
                  </a:lnTo>
                  <a:lnTo>
                    <a:pt x="48" y="8"/>
                  </a:lnTo>
                  <a:lnTo>
                    <a:pt x="33" y="13"/>
                  </a:lnTo>
                  <a:lnTo>
                    <a:pt x="25" y="16"/>
                  </a:lnTo>
                  <a:lnTo>
                    <a:pt x="0" y="4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4" name="Freeform 224"/>
            <p:cNvSpPr>
              <a:spLocks/>
            </p:cNvSpPr>
            <p:nvPr/>
          </p:nvSpPr>
          <p:spPr bwMode="auto">
            <a:xfrm>
              <a:off x="389" y="1850"/>
              <a:ext cx="12" cy="8"/>
            </a:xfrm>
            <a:custGeom>
              <a:avLst/>
              <a:gdLst>
                <a:gd name="T0" fmla="*/ 0 w 85"/>
                <a:gd name="T1" fmla="*/ 0 h 57"/>
                <a:gd name="T2" fmla="*/ 0 w 85"/>
                <a:gd name="T3" fmla="*/ 0 h 57"/>
                <a:gd name="T4" fmla="*/ 0 w 85"/>
                <a:gd name="T5" fmla="*/ 0 h 57"/>
                <a:gd name="T6" fmla="*/ 0 w 85"/>
                <a:gd name="T7" fmla="*/ 0 h 57"/>
                <a:gd name="T8" fmla="*/ 0 w 85"/>
                <a:gd name="T9" fmla="*/ 0 h 57"/>
                <a:gd name="T10" fmla="*/ 0 w 85"/>
                <a:gd name="T11" fmla="*/ 0 h 57"/>
                <a:gd name="T12" fmla="*/ 0 w 85"/>
                <a:gd name="T13" fmla="*/ 0 h 57"/>
                <a:gd name="T14" fmla="*/ 0 w 85"/>
                <a:gd name="T15" fmla="*/ 0 h 57"/>
                <a:gd name="T16" fmla="*/ 0 w 85"/>
                <a:gd name="T17" fmla="*/ 0 h 57"/>
                <a:gd name="T18" fmla="*/ 0 w 85"/>
                <a:gd name="T19" fmla="*/ 0 h 57"/>
                <a:gd name="T20" fmla="*/ 0 w 85"/>
                <a:gd name="T21" fmla="*/ 0 h 57"/>
                <a:gd name="T22" fmla="*/ 0 w 85"/>
                <a:gd name="T23" fmla="*/ 0 h 57"/>
                <a:gd name="T24" fmla="*/ 0 w 85"/>
                <a:gd name="T25" fmla="*/ 0 h 57"/>
                <a:gd name="T26" fmla="*/ 0 w 85"/>
                <a:gd name="T27" fmla="*/ 0 h 57"/>
                <a:gd name="T28" fmla="*/ 0 w 85"/>
                <a:gd name="T29" fmla="*/ 0 h 57"/>
                <a:gd name="T30" fmla="*/ 0 w 85"/>
                <a:gd name="T31" fmla="*/ 0 h 57"/>
                <a:gd name="T32" fmla="*/ 0 w 85"/>
                <a:gd name="T33" fmla="*/ 0 h 57"/>
                <a:gd name="T34" fmla="*/ 0 w 85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57"/>
                <a:gd name="T56" fmla="*/ 85 w 85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57">
                  <a:moveTo>
                    <a:pt x="11" y="6"/>
                  </a:moveTo>
                  <a:lnTo>
                    <a:pt x="39" y="0"/>
                  </a:lnTo>
                  <a:lnTo>
                    <a:pt x="62" y="2"/>
                  </a:lnTo>
                  <a:lnTo>
                    <a:pt x="85" y="12"/>
                  </a:lnTo>
                  <a:lnTo>
                    <a:pt x="81" y="29"/>
                  </a:lnTo>
                  <a:lnTo>
                    <a:pt x="59" y="54"/>
                  </a:lnTo>
                  <a:lnTo>
                    <a:pt x="47" y="57"/>
                  </a:lnTo>
                  <a:lnTo>
                    <a:pt x="73" y="20"/>
                  </a:lnTo>
                  <a:lnTo>
                    <a:pt x="65" y="15"/>
                  </a:lnTo>
                  <a:lnTo>
                    <a:pt x="55" y="35"/>
                  </a:lnTo>
                  <a:lnTo>
                    <a:pt x="41" y="35"/>
                  </a:lnTo>
                  <a:lnTo>
                    <a:pt x="45" y="21"/>
                  </a:lnTo>
                  <a:lnTo>
                    <a:pt x="56" y="17"/>
                  </a:lnTo>
                  <a:lnTo>
                    <a:pt x="50" y="9"/>
                  </a:lnTo>
                  <a:lnTo>
                    <a:pt x="22" y="14"/>
                  </a:lnTo>
                  <a:lnTo>
                    <a:pt x="0" y="2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5" name="Freeform 225"/>
            <p:cNvSpPr>
              <a:spLocks/>
            </p:cNvSpPr>
            <p:nvPr/>
          </p:nvSpPr>
          <p:spPr bwMode="auto">
            <a:xfrm>
              <a:off x="392" y="1851"/>
              <a:ext cx="3" cy="4"/>
            </a:xfrm>
            <a:custGeom>
              <a:avLst/>
              <a:gdLst>
                <a:gd name="T0" fmla="*/ 0 w 22"/>
                <a:gd name="T1" fmla="*/ 0 h 29"/>
                <a:gd name="T2" fmla="*/ 0 w 22"/>
                <a:gd name="T3" fmla="*/ 0 h 29"/>
                <a:gd name="T4" fmla="*/ 0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0 w 22"/>
                <a:gd name="T11" fmla="*/ 0 h 29"/>
                <a:gd name="T12" fmla="*/ 0 w 22"/>
                <a:gd name="T13" fmla="*/ 0 h 29"/>
                <a:gd name="T14" fmla="*/ 0 w 22"/>
                <a:gd name="T15" fmla="*/ 0 h 29"/>
                <a:gd name="T16" fmla="*/ 0 w 22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9"/>
                <a:gd name="T29" fmla="*/ 22 w 2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9">
                  <a:moveTo>
                    <a:pt x="0" y="3"/>
                  </a:moveTo>
                  <a:lnTo>
                    <a:pt x="2" y="21"/>
                  </a:lnTo>
                  <a:lnTo>
                    <a:pt x="11" y="29"/>
                  </a:lnTo>
                  <a:lnTo>
                    <a:pt x="22" y="29"/>
                  </a:lnTo>
                  <a:lnTo>
                    <a:pt x="22" y="15"/>
                  </a:lnTo>
                  <a:lnTo>
                    <a:pt x="16" y="11"/>
                  </a:lnTo>
                  <a:lnTo>
                    <a:pt x="1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6" name="Freeform 226"/>
            <p:cNvSpPr>
              <a:spLocks/>
            </p:cNvSpPr>
            <p:nvPr/>
          </p:nvSpPr>
          <p:spPr bwMode="auto">
            <a:xfrm>
              <a:off x="399" y="1863"/>
              <a:ext cx="11" cy="16"/>
            </a:xfrm>
            <a:custGeom>
              <a:avLst/>
              <a:gdLst>
                <a:gd name="T0" fmla="*/ 0 w 81"/>
                <a:gd name="T1" fmla="*/ 0 h 113"/>
                <a:gd name="T2" fmla="*/ 0 w 81"/>
                <a:gd name="T3" fmla="*/ 0 h 113"/>
                <a:gd name="T4" fmla="*/ 0 w 81"/>
                <a:gd name="T5" fmla="*/ 0 h 113"/>
                <a:gd name="T6" fmla="*/ 0 w 81"/>
                <a:gd name="T7" fmla="*/ 0 h 113"/>
                <a:gd name="T8" fmla="*/ 0 w 81"/>
                <a:gd name="T9" fmla="*/ 0 h 113"/>
                <a:gd name="T10" fmla="*/ 0 w 81"/>
                <a:gd name="T11" fmla="*/ 0 h 113"/>
                <a:gd name="T12" fmla="*/ 0 w 81"/>
                <a:gd name="T13" fmla="*/ 0 h 113"/>
                <a:gd name="T14" fmla="*/ 0 w 81"/>
                <a:gd name="T15" fmla="*/ 0 h 113"/>
                <a:gd name="T16" fmla="*/ 0 w 81"/>
                <a:gd name="T17" fmla="*/ 0 h 113"/>
                <a:gd name="T18" fmla="*/ 0 w 81"/>
                <a:gd name="T19" fmla="*/ 0 h 113"/>
                <a:gd name="T20" fmla="*/ 0 w 81"/>
                <a:gd name="T21" fmla="*/ 0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113"/>
                <a:gd name="T35" fmla="*/ 81 w 81"/>
                <a:gd name="T36" fmla="*/ 113 h 1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113">
                  <a:moveTo>
                    <a:pt x="8" y="0"/>
                  </a:moveTo>
                  <a:lnTo>
                    <a:pt x="3" y="68"/>
                  </a:lnTo>
                  <a:lnTo>
                    <a:pt x="0" y="83"/>
                  </a:lnTo>
                  <a:lnTo>
                    <a:pt x="18" y="106"/>
                  </a:lnTo>
                  <a:lnTo>
                    <a:pt x="49" y="113"/>
                  </a:lnTo>
                  <a:lnTo>
                    <a:pt x="81" y="113"/>
                  </a:lnTo>
                  <a:lnTo>
                    <a:pt x="67" y="103"/>
                  </a:lnTo>
                  <a:lnTo>
                    <a:pt x="33" y="98"/>
                  </a:lnTo>
                  <a:lnTo>
                    <a:pt x="11" y="8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7" name="Freeform 227"/>
            <p:cNvSpPr>
              <a:spLocks/>
            </p:cNvSpPr>
            <p:nvPr/>
          </p:nvSpPr>
          <p:spPr bwMode="auto">
            <a:xfrm>
              <a:off x="450" y="1936"/>
              <a:ext cx="25" cy="30"/>
            </a:xfrm>
            <a:custGeom>
              <a:avLst/>
              <a:gdLst>
                <a:gd name="T0" fmla="*/ 0 w 172"/>
                <a:gd name="T1" fmla="*/ 0 h 204"/>
                <a:gd name="T2" fmla="*/ 0 w 172"/>
                <a:gd name="T3" fmla="*/ 0 h 204"/>
                <a:gd name="T4" fmla="*/ 0 w 172"/>
                <a:gd name="T5" fmla="*/ 0 h 204"/>
                <a:gd name="T6" fmla="*/ 0 w 172"/>
                <a:gd name="T7" fmla="*/ 0 h 204"/>
                <a:gd name="T8" fmla="*/ 0 w 172"/>
                <a:gd name="T9" fmla="*/ 0 h 204"/>
                <a:gd name="T10" fmla="*/ 0 w 172"/>
                <a:gd name="T11" fmla="*/ 0 h 204"/>
                <a:gd name="T12" fmla="*/ 0 w 172"/>
                <a:gd name="T13" fmla="*/ 0 h 204"/>
                <a:gd name="T14" fmla="*/ 0 w 172"/>
                <a:gd name="T15" fmla="*/ 0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204"/>
                <a:gd name="T26" fmla="*/ 172 w 172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204">
                  <a:moveTo>
                    <a:pt x="0" y="14"/>
                  </a:moveTo>
                  <a:lnTo>
                    <a:pt x="12" y="0"/>
                  </a:lnTo>
                  <a:lnTo>
                    <a:pt x="144" y="116"/>
                  </a:lnTo>
                  <a:lnTo>
                    <a:pt x="172" y="204"/>
                  </a:lnTo>
                  <a:lnTo>
                    <a:pt x="124" y="171"/>
                  </a:lnTo>
                  <a:lnTo>
                    <a:pt x="89" y="10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8" name="Freeform 228"/>
            <p:cNvSpPr>
              <a:spLocks/>
            </p:cNvSpPr>
            <p:nvPr/>
          </p:nvSpPr>
          <p:spPr bwMode="auto">
            <a:xfrm>
              <a:off x="473" y="1858"/>
              <a:ext cx="106" cy="170"/>
            </a:xfrm>
            <a:custGeom>
              <a:avLst/>
              <a:gdLst>
                <a:gd name="T0" fmla="*/ 0 w 743"/>
                <a:gd name="T1" fmla="*/ 0 h 1193"/>
                <a:gd name="T2" fmla="*/ 0 w 743"/>
                <a:gd name="T3" fmla="*/ 0 h 1193"/>
                <a:gd name="T4" fmla="*/ 0 w 743"/>
                <a:gd name="T5" fmla="*/ 0 h 1193"/>
                <a:gd name="T6" fmla="*/ 0 w 743"/>
                <a:gd name="T7" fmla="*/ 0 h 1193"/>
                <a:gd name="T8" fmla="*/ 0 w 743"/>
                <a:gd name="T9" fmla="*/ 0 h 1193"/>
                <a:gd name="T10" fmla="*/ 0 w 743"/>
                <a:gd name="T11" fmla="*/ 0 h 1193"/>
                <a:gd name="T12" fmla="*/ 0 w 743"/>
                <a:gd name="T13" fmla="*/ 0 h 1193"/>
                <a:gd name="T14" fmla="*/ 0 w 743"/>
                <a:gd name="T15" fmla="*/ 0 h 1193"/>
                <a:gd name="T16" fmla="*/ 0 w 743"/>
                <a:gd name="T17" fmla="*/ 0 h 1193"/>
                <a:gd name="T18" fmla="*/ 0 w 743"/>
                <a:gd name="T19" fmla="*/ 0 h 1193"/>
                <a:gd name="T20" fmla="*/ 0 w 743"/>
                <a:gd name="T21" fmla="*/ 0 h 1193"/>
                <a:gd name="T22" fmla="*/ 0 w 743"/>
                <a:gd name="T23" fmla="*/ 0 h 1193"/>
                <a:gd name="T24" fmla="*/ 0 w 743"/>
                <a:gd name="T25" fmla="*/ 0 h 1193"/>
                <a:gd name="T26" fmla="*/ 0 w 743"/>
                <a:gd name="T27" fmla="*/ 0 h 1193"/>
                <a:gd name="T28" fmla="*/ 0 w 743"/>
                <a:gd name="T29" fmla="*/ 0 h 1193"/>
                <a:gd name="T30" fmla="*/ 0 w 743"/>
                <a:gd name="T31" fmla="*/ 0 h 1193"/>
                <a:gd name="T32" fmla="*/ 0 w 743"/>
                <a:gd name="T33" fmla="*/ 0 h 1193"/>
                <a:gd name="T34" fmla="*/ 0 w 743"/>
                <a:gd name="T35" fmla="*/ 0 h 1193"/>
                <a:gd name="T36" fmla="*/ 0 w 743"/>
                <a:gd name="T37" fmla="*/ 0 h 1193"/>
                <a:gd name="T38" fmla="*/ 0 w 743"/>
                <a:gd name="T39" fmla="*/ 0 h 1193"/>
                <a:gd name="T40" fmla="*/ 0 w 743"/>
                <a:gd name="T41" fmla="*/ 0 h 1193"/>
                <a:gd name="T42" fmla="*/ 0 w 743"/>
                <a:gd name="T43" fmla="*/ 0 h 1193"/>
                <a:gd name="T44" fmla="*/ 0 w 743"/>
                <a:gd name="T45" fmla="*/ 0 h 1193"/>
                <a:gd name="T46" fmla="*/ 0 w 743"/>
                <a:gd name="T47" fmla="*/ 0 h 1193"/>
                <a:gd name="T48" fmla="*/ 0 w 743"/>
                <a:gd name="T49" fmla="*/ 0 h 1193"/>
                <a:gd name="T50" fmla="*/ 0 w 743"/>
                <a:gd name="T51" fmla="*/ 0 h 1193"/>
                <a:gd name="T52" fmla="*/ 0 w 743"/>
                <a:gd name="T53" fmla="*/ 0 h 1193"/>
                <a:gd name="T54" fmla="*/ 0 w 743"/>
                <a:gd name="T55" fmla="*/ 0 h 1193"/>
                <a:gd name="T56" fmla="*/ 0 w 743"/>
                <a:gd name="T57" fmla="*/ 0 h 1193"/>
                <a:gd name="T58" fmla="*/ 0 w 743"/>
                <a:gd name="T59" fmla="*/ 0 h 1193"/>
                <a:gd name="T60" fmla="*/ 0 w 743"/>
                <a:gd name="T61" fmla="*/ 0 h 1193"/>
                <a:gd name="T62" fmla="*/ 0 w 743"/>
                <a:gd name="T63" fmla="*/ 0 h 1193"/>
                <a:gd name="T64" fmla="*/ 0 w 743"/>
                <a:gd name="T65" fmla="*/ 0 h 1193"/>
                <a:gd name="T66" fmla="*/ 0 w 743"/>
                <a:gd name="T67" fmla="*/ 0 h 1193"/>
                <a:gd name="T68" fmla="*/ 0 w 743"/>
                <a:gd name="T69" fmla="*/ 0 h 1193"/>
                <a:gd name="T70" fmla="*/ 0 w 743"/>
                <a:gd name="T71" fmla="*/ 0 h 1193"/>
                <a:gd name="T72" fmla="*/ 0 w 743"/>
                <a:gd name="T73" fmla="*/ 0 h 1193"/>
                <a:gd name="T74" fmla="*/ 0 w 743"/>
                <a:gd name="T75" fmla="*/ 0 h 1193"/>
                <a:gd name="T76" fmla="*/ 0 w 743"/>
                <a:gd name="T77" fmla="*/ 0 h 1193"/>
                <a:gd name="T78" fmla="*/ 0 w 743"/>
                <a:gd name="T79" fmla="*/ 0 h 1193"/>
                <a:gd name="T80" fmla="*/ 0 w 743"/>
                <a:gd name="T81" fmla="*/ 0 h 1193"/>
                <a:gd name="T82" fmla="*/ 0 w 743"/>
                <a:gd name="T83" fmla="*/ 0 h 1193"/>
                <a:gd name="T84" fmla="*/ 0 w 743"/>
                <a:gd name="T85" fmla="*/ 0 h 1193"/>
                <a:gd name="T86" fmla="*/ 0 w 743"/>
                <a:gd name="T87" fmla="*/ 0 h 1193"/>
                <a:gd name="T88" fmla="*/ 0 w 743"/>
                <a:gd name="T89" fmla="*/ 0 h 11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3"/>
                <a:gd name="T136" fmla="*/ 0 h 1193"/>
                <a:gd name="T137" fmla="*/ 743 w 743"/>
                <a:gd name="T138" fmla="*/ 1193 h 11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3" h="1193">
                  <a:moveTo>
                    <a:pt x="0" y="667"/>
                  </a:moveTo>
                  <a:lnTo>
                    <a:pt x="69" y="557"/>
                  </a:lnTo>
                  <a:lnTo>
                    <a:pt x="124" y="446"/>
                  </a:lnTo>
                  <a:lnTo>
                    <a:pt x="164" y="309"/>
                  </a:lnTo>
                  <a:lnTo>
                    <a:pt x="164" y="218"/>
                  </a:lnTo>
                  <a:lnTo>
                    <a:pt x="102" y="88"/>
                  </a:lnTo>
                  <a:lnTo>
                    <a:pt x="55" y="28"/>
                  </a:lnTo>
                  <a:lnTo>
                    <a:pt x="69" y="0"/>
                  </a:lnTo>
                  <a:lnTo>
                    <a:pt x="116" y="75"/>
                  </a:lnTo>
                  <a:lnTo>
                    <a:pt x="164" y="199"/>
                  </a:lnTo>
                  <a:lnTo>
                    <a:pt x="283" y="212"/>
                  </a:lnTo>
                  <a:lnTo>
                    <a:pt x="482" y="240"/>
                  </a:lnTo>
                  <a:lnTo>
                    <a:pt x="646" y="295"/>
                  </a:lnTo>
                  <a:lnTo>
                    <a:pt x="743" y="364"/>
                  </a:lnTo>
                  <a:lnTo>
                    <a:pt x="735" y="419"/>
                  </a:lnTo>
                  <a:lnTo>
                    <a:pt x="613" y="548"/>
                  </a:lnTo>
                  <a:lnTo>
                    <a:pt x="578" y="647"/>
                  </a:lnTo>
                  <a:lnTo>
                    <a:pt x="578" y="722"/>
                  </a:lnTo>
                  <a:lnTo>
                    <a:pt x="446" y="1155"/>
                  </a:lnTo>
                  <a:lnTo>
                    <a:pt x="418" y="1193"/>
                  </a:lnTo>
                  <a:lnTo>
                    <a:pt x="338" y="1181"/>
                  </a:lnTo>
                  <a:lnTo>
                    <a:pt x="344" y="1145"/>
                  </a:lnTo>
                  <a:lnTo>
                    <a:pt x="377" y="1145"/>
                  </a:lnTo>
                  <a:lnTo>
                    <a:pt x="421" y="1111"/>
                  </a:lnTo>
                  <a:lnTo>
                    <a:pt x="413" y="954"/>
                  </a:lnTo>
                  <a:lnTo>
                    <a:pt x="379" y="863"/>
                  </a:lnTo>
                  <a:lnTo>
                    <a:pt x="440" y="959"/>
                  </a:lnTo>
                  <a:lnTo>
                    <a:pt x="454" y="1028"/>
                  </a:lnTo>
                  <a:lnTo>
                    <a:pt x="516" y="871"/>
                  </a:lnTo>
                  <a:lnTo>
                    <a:pt x="551" y="700"/>
                  </a:lnTo>
                  <a:lnTo>
                    <a:pt x="557" y="554"/>
                  </a:lnTo>
                  <a:lnTo>
                    <a:pt x="578" y="444"/>
                  </a:lnTo>
                  <a:lnTo>
                    <a:pt x="584" y="540"/>
                  </a:lnTo>
                  <a:lnTo>
                    <a:pt x="626" y="485"/>
                  </a:lnTo>
                  <a:lnTo>
                    <a:pt x="693" y="436"/>
                  </a:lnTo>
                  <a:lnTo>
                    <a:pt x="709" y="403"/>
                  </a:lnTo>
                  <a:lnTo>
                    <a:pt x="627" y="309"/>
                  </a:lnTo>
                  <a:lnTo>
                    <a:pt x="482" y="254"/>
                  </a:lnTo>
                  <a:lnTo>
                    <a:pt x="200" y="220"/>
                  </a:lnTo>
                  <a:lnTo>
                    <a:pt x="192" y="273"/>
                  </a:lnTo>
                  <a:lnTo>
                    <a:pt x="157" y="427"/>
                  </a:lnTo>
                  <a:lnTo>
                    <a:pt x="103" y="529"/>
                  </a:lnTo>
                  <a:lnTo>
                    <a:pt x="41" y="639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9" name="Freeform 229"/>
            <p:cNvSpPr>
              <a:spLocks/>
            </p:cNvSpPr>
            <p:nvPr/>
          </p:nvSpPr>
          <p:spPr bwMode="auto">
            <a:xfrm>
              <a:off x="404" y="1886"/>
              <a:ext cx="28" cy="7"/>
            </a:xfrm>
            <a:custGeom>
              <a:avLst/>
              <a:gdLst>
                <a:gd name="T0" fmla="*/ 0 w 194"/>
                <a:gd name="T1" fmla="*/ 0 h 51"/>
                <a:gd name="T2" fmla="*/ 0 w 194"/>
                <a:gd name="T3" fmla="*/ 0 h 51"/>
                <a:gd name="T4" fmla="*/ 0 w 194"/>
                <a:gd name="T5" fmla="*/ 0 h 51"/>
                <a:gd name="T6" fmla="*/ 0 w 194"/>
                <a:gd name="T7" fmla="*/ 0 h 51"/>
                <a:gd name="T8" fmla="*/ 0 w 194"/>
                <a:gd name="T9" fmla="*/ 0 h 51"/>
                <a:gd name="T10" fmla="*/ 0 w 194"/>
                <a:gd name="T11" fmla="*/ 0 h 51"/>
                <a:gd name="T12" fmla="*/ 0 w 194"/>
                <a:gd name="T13" fmla="*/ 0 h 51"/>
                <a:gd name="T14" fmla="*/ 0 w 194"/>
                <a:gd name="T15" fmla="*/ 0 h 51"/>
                <a:gd name="T16" fmla="*/ 0 w 194"/>
                <a:gd name="T17" fmla="*/ 0 h 51"/>
                <a:gd name="T18" fmla="*/ 0 w 194"/>
                <a:gd name="T19" fmla="*/ 0 h 51"/>
                <a:gd name="T20" fmla="*/ 0 w 194"/>
                <a:gd name="T21" fmla="*/ 0 h 51"/>
                <a:gd name="T22" fmla="*/ 0 w 194"/>
                <a:gd name="T23" fmla="*/ 0 h 51"/>
                <a:gd name="T24" fmla="*/ 0 w 194"/>
                <a:gd name="T25" fmla="*/ 0 h 51"/>
                <a:gd name="T26" fmla="*/ 0 w 194"/>
                <a:gd name="T27" fmla="*/ 0 h 51"/>
                <a:gd name="T28" fmla="*/ 0 w 194"/>
                <a:gd name="T29" fmla="*/ 0 h 51"/>
                <a:gd name="T30" fmla="*/ 0 w 194"/>
                <a:gd name="T31" fmla="*/ 0 h 51"/>
                <a:gd name="T32" fmla="*/ 0 w 194"/>
                <a:gd name="T33" fmla="*/ 0 h 51"/>
                <a:gd name="T34" fmla="*/ 0 w 194"/>
                <a:gd name="T35" fmla="*/ 0 h 51"/>
                <a:gd name="T36" fmla="*/ 0 w 194"/>
                <a:gd name="T37" fmla="*/ 0 h 51"/>
                <a:gd name="T38" fmla="*/ 0 w 194"/>
                <a:gd name="T39" fmla="*/ 0 h 51"/>
                <a:gd name="T40" fmla="*/ 0 w 194"/>
                <a:gd name="T41" fmla="*/ 0 h 51"/>
                <a:gd name="T42" fmla="*/ 0 w 194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4"/>
                <a:gd name="T67" fmla="*/ 0 h 51"/>
                <a:gd name="T68" fmla="*/ 194 w 194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4" h="51">
                  <a:moveTo>
                    <a:pt x="12" y="51"/>
                  </a:moveTo>
                  <a:lnTo>
                    <a:pt x="0" y="38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17" y="25"/>
                  </a:lnTo>
                  <a:lnTo>
                    <a:pt x="33" y="31"/>
                  </a:lnTo>
                  <a:lnTo>
                    <a:pt x="73" y="25"/>
                  </a:lnTo>
                  <a:lnTo>
                    <a:pt x="107" y="15"/>
                  </a:lnTo>
                  <a:lnTo>
                    <a:pt x="92" y="8"/>
                  </a:lnTo>
                  <a:lnTo>
                    <a:pt x="63" y="2"/>
                  </a:lnTo>
                  <a:lnTo>
                    <a:pt x="94" y="0"/>
                  </a:lnTo>
                  <a:lnTo>
                    <a:pt x="153" y="10"/>
                  </a:lnTo>
                  <a:lnTo>
                    <a:pt x="173" y="10"/>
                  </a:lnTo>
                  <a:lnTo>
                    <a:pt x="180" y="2"/>
                  </a:lnTo>
                  <a:lnTo>
                    <a:pt x="194" y="21"/>
                  </a:lnTo>
                  <a:lnTo>
                    <a:pt x="188" y="25"/>
                  </a:lnTo>
                  <a:lnTo>
                    <a:pt x="165" y="23"/>
                  </a:lnTo>
                  <a:lnTo>
                    <a:pt x="130" y="23"/>
                  </a:lnTo>
                  <a:lnTo>
                    <a:pt x="69" y="36"/>
                  </a:lnTo>
                  <a:lnTo>
                    <a:pt x="19" y="38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0" name="Freeform 230"/>
            <p:cNvSpPr>
              <a:spLocks/>
            </p:cNvSpPr>
            <p:nvPr/>
          </p:nvSpPr>
          <p:spPr bwMode="auto">
            <a:xfrm>
              <a:off x="419" y="2001"/>
              <a:ext cx="108" cy="39"/>
            </a:xfrm>
            <a:custGeom>
              <a:avLst/>
              <a:gdLst>
                <a:gd name="T0" fmla="*/ 0 w 761"/>
                <a:gd name="T1" fmla="*/ 0 h 268"/>
                <a:gd name="T2" fmla="*/ 0 w 761"/>
                <a:gd name="T3" fmla="*/ 0 h 268"/>
                <a:gd name="T4" fmla="*/ 0 w 761"/>
                <a:gd name="T5" fmla="*/ 0 h 268"/>
                <a:gd name="T6" fmla="*/ 0 w 761"/>
                <a:gd name="T7" fmla="*/ 0 h 268"/>
                <a:gd name="T8" fmla="*/ 0 w 761"/>
                <a:gd name="T9" fmla="*/ 0 h 268"/>
                <a:gd name="T10" fmla="*/ 0 w 761"/>
                <a:gd name="T11" fmla="*/ 0 h 268"/>
                <a:gd name="T12" fmla="*/ 0 w 761"/>
                <a:gd name="T13" fmla="*/ 0 h 268"/>
                <a:gd name="T14" fmla="*/ 0 w 761"/>
                <a:gd name="T15" fmla="*/ 0 h 268"/>
                <a:gd name="T16" fmla="*/ 0 w 761"/>
                <a:gd name="T17" fmla="*/ 0 h 268"/>
                <a:gd name="T18" fmla="*/ 0 w 761"/>
                <a:gd name="T19" fmla="*/ 0 h 268"/>
                <a:gd name="T20" fmla="*/ 0 w 761"/>
                <a:gd name="T21" fmla="*/ 0 h 268"/>
                <a:gd name="T22" fmla="*/ 0 w 761"/>
                <a:gd name="T23" fmla="*/ 0 h 268"/>
                <a:gd name="T24" fmla="*/ 0 w 761"/>
                <a:gd name="T25" fmla="*/ 0 h 268"/>
                <a:gd name="T26" fmla="*/ 0 w 761"/>
                <a:gd name="T27" fmla="*/ 0 h 268"/>
                <a:gd name="T28" fmla="*/ 0 w 761"/>
                <a:gd name="T29" fmla="*/ 0 h 268"/>
                <a:gd name="T30" fmla="*/ 0 w 761"/>
                <a:gd name="T31" fmla="*/ 0 h 268"/>
                <a:gd name="T32" fmla="*/ 0 w 761"/>
                <a:gd name="T33" fmla="*/ 0 h 268"/>
                <a:gd name="T34" fmla="*/ 0 w 761"/>
                <a:gd name="T35" fmla="*/ 0 h 268"/>
                <a:gd name="T36" fmla="*/ 0 w 761"/>
                <a:gd name="T37" fmla="*/ 0 h 268"/>
                <a:gd name="T38" fmla="*/ 0 w 761"/>
                <a:gd name="T39" fmla="*/ 0 h 268"/>
                <a:gd name="T40" fmla="*/ 0 w 761"/>
                <a:gd name="T41" fmla="*/ 0 h 268"/>
                <a:gd name="T42" fmla="*/ 0 w 761"/>
                <a:gd name="T43" fmla="*/ 0 h 268"/>
                <a:gd name="T44" fmla="*/ 0 w 761"/>
                <a:gd name="T45" fmla="*/ 0 h 268"/>
                <a:gd name="T46" fmla="*/ 0 w 761"/>
                <a:gd name="T47" fmla="*/ 0 h 268"/>
                <a:gd name="T48" fmla="*/ 0 w 761"/>
                <a:gd name="T49" fmla="*/ 0 h 268"/>
                <a:gd name="T50" fmla="*/ 0 w 761"/>
                <a:gd name="T51" fmla="*/ 0 h 268"/>
                <a:gd name="T52" fmla="*/ 0 w 761"/>
                <a:gd name="T53" fmla="*/ 0 h 2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1"/>
                <a:gd name="T82" fmla="*/ 0 h 268"/>
                <a:gd name="T83" fmla="*/ 761 w 761"/>
                <a:gd name="T84" fmla="*/ 268 h 2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1" h="268">
                  <a:moveTo>
                    <a:pt x="0" y="11"/>
                  </a:moveTo>
                  <a:lnTo>
                    <a:pt x="31" y="20"/>
                  </a:lnTo>
                  <a:lnTo>
                    <a:pt x="119" y="29"/>
                  </a:lnTo>
                  <a:lnTo>
                    <a:pt x="159" y="29"/>
                  </a:lnTo>
                  <a:lnTo>
                    <a:pt x="210" y="51"/>
                  </a:lnTo>
                  <a:lnTo>
                    <a:pt x="321" y="122"/>
                  </a:lnTo>
                  <a:lnTo>
                    <a:pt x="391" y="167"/>
                  </a:lnTo>
                  <a:lnTo>
                    <a:pt x="420" y="201"/>
                  </a:lnTo>
                  <a:lnTo>
                    <a:pt x="451" y="268"/>
                  </a:lnTo>
                  <a:lnTo>
                    <a:pt x="447" y="231"/>
                  </a:lnTo>
                  <a:lnTo>
                    <a:pt x="426" y="177"/>
                  </a:lnTo>
                  <a:lnTo>
                    <a:pt x="426" y="156"/>
                  </a:lnTo>
                  <a:lnTo>
                    <a:pt x="552" y="171"/>
                  </a:lnTo>
                  <a:lnTo>
                    <a:pt x="659" y="171"/>
                  </a:lnTo>
                  <a:lnTo>
                    <a:pt x="761" y="180"/>
                  </a:lnTo>
                  <a:lnTo>
                    <a:pt x="731" y="146"/>
                  </a:lnTo>
                  <a:lnTo>
                    <a:pt x="593" y="136"/>
                  </a:lnTo>
                  <a:lnTo>
                    <a:pt x="527" y="140"/>
                  </a:lnTo>
                  <a:lnTo>
                    <a:pt x="487" y="91"/>
                  </a:lnTo>
                  <a:lnTo>
                    <a:pt x="473" y="130"/>
                  </a:lnTo>
                  <a:lnTo>
                    <a:pt x="422" y="140"/>
                  </a:lnTo>
                  <a:lnTo>
                    <a:pt x="361" y="131"/>
                  </a:lnTo>
                  <a:lnTo>
                    <a:pt x="218" y="35"/>
                  </a:lnTo>
                  <a:lnTo>
                    <a:pt x="159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1" name="Freeform 231"/>
            <p:cNvSpPr>
              <a:spLocks/>
            </p:cNvSpPr>
            <p:nvPr/>
          </p:nvSpPr>
          <p:spPr bwMode="auto">
            <a:xfrm>
              <a:off x="532" y="2009"/>
              <a:ext cx="109" cy="21"/>
            </a:xfrm>
            <a:custGeom>
              <a:avLst/>
              <a:gdLst>
                <a:gd name="T0" fmla="*/ 0 w 769"/>
                <a:gd name="T1" fmla="*/ 0 h 148"/>
                <a:gd name="T2" fmla="*/ 0 w 769"/>
                <a:gd name="T3" fmla="*/ 0 h 148"/>
                <a:gd name="T4" fmla="*/ 0 w 769"/>
                <a:gd name="T5" fmla="*/ 0 h 148"/>
                <a:gd name="T6" fmla="*/ 0 w 769"/>
                <a:gd name="T7" fmla="*/ 0 h 148"/>
                <a:gd name="T8" fmla="*/ 0 w 769"/>
                <a:gd name="T9" fmla="*/ 0 h 148"/>
                <a:gd name="T10" fmla="*/ 0 w 769"/>
                <a:gd name="T11" fmla="*/ 0 h 148"/>
                <a:gd name="T12" fmla="*/ 0 w 769"/>
                <a:gd name="T13" fmla="*/ 0 h 148"/>
                <a:gd name="T14" fmla="*/ 0 w 769"/>
                <a:gd name="T15" fmla="*/ 0 h 148"/>
                <a:gd name="T16" fmla="*/ 0 w 769"/>
                <a:gd name="T17" fmla="*/ 0 h 148"/>
                <a:gd name="T18" fmla="*/ 0 w 769"/>
                <a:gd name="T19" fmla="*/ 0 h 148"/>
                <a:gd name="T20" fmla="*/ 0 w 769"/>
                <a:gd name="T21" fmla="*/ 0 h 148"/>
                <a:gd name="T22" fmla="*/ 0 w 769"/>
                <a:gd name="T23" fmla="*/ 0 h 148"/>
                <a:gd name="T24" fmla="*/ 0 w 769"/>
                <a:gd name="T25" fmla="*/ 0 h 148"/>
                <a:gd name="T26" fmla="*/ 0 w 769"/>
                <a:gd name="T27" fmla="*/ 0 h 148"/>
                <a:gd name="T28" fmla="*/ 0 w 769"/>
                <a:gd name="T29" fmla="*/ 0 h 148"/>
                <a:gd name="T30" fmla="*/ 0 w 769"/>
                <a:gd name="T31" fmla="*/ 0 h 148"/>
                <a:gd name="T32" fmla="*/ 0 w 769"/>
                <a:gd name="T33" fmla="*/ 0 h 148"/>
                <a:gd name="T34" fmla="*/ 0 w 769"/>
                <a:gd name="T35" fmla="*/ 0 h 148"/>
                <a:gd name="T36" fmla="*/ 0 w 769"/>
                <a:gd name="T37" fmla="*/ 0 h 148"/>
                <a:gd name="T38" fmla="*/ 0 w 769"/>
                <a:gd name="T39" fmla="*/ 0 h 148"/>
                <a:gd name="T40" fmla="*/ 0 w 769"/>
                <a:gd name="T41" fmla="*/ 0 h 148"/>
                <a:gd name="T42" fmla="*/ 0 w 769"/>
                <a:gd name="T43" fmla="*/ 0 h 1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9"/>
                <a:gd name="T67" fmla="*/ 0 h 148"/>
                <a:gd name="T68" fmla="*/ 769 w 769"/>
                <a:gd name="T69" fmla="*/ 148 h 1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9" h="148">
                  <a:moveTo>
                    <a:pt x="0" y="133"/>
                  </a:moveTo>
                  <a:lnTo>
                    <a:pt x="36" y="141"/>
                  </a:lnTo>
                  <a:lnTo>
                    <a:pt x="92" y="97"/>
                  </a:lnTo>
                  <a:lnTo>
                    <a:pt x="149" y="105"/>
                  </a:lnTo>
                  <a:lnTo>
                    <a:pt x="260" y="148"/>
                  </a:lnTo>
                  <a:lnTo>
                    <a:pt x="266" y="105"/>
                  </a:lnTo>
                  <a:lnTo>
                    <a:pt x="308" y="92"/>
                  </a:lnTo>
                  <a:lnTo>
                    <a:pt x="630" y="44"/>
                  </a:lnTo>
                  <a:lnTo>
                    <a:pt x="691" y="56"/>
                  </a:lnTo>
                  <a:lnTo>
                    <a:pt x="769" y="92"/>
                  </a:lnTo>
                  <a:lnTo>
                    <a:pt x="685" y="27"/>
                  </a:lnTo>
                  <a:lnTo>
                    <a:pt x="601" y="16"/>
                  </a:lnTo>
                  <a:lnTo>
                    <a:pt x="426" y="44"/>
                  </a:lnTo>
                  <a:lnTo>
                    <a:pt x="356" y="0"/>
                  </a:lnTo>
                  <a:lnTo>
                    <a:pt x="286" y="27"/>
                  </a:lnTo>
                  <a:lnTo>
                    <a:pt x="266" y="70"/>
                  </a:lnTo>
                  <a:lnTo>
                    <a:pt x="224" y="92"/>
                  </a:lnTo>
                  <a:lnTo>
                    <a:pt x="160" y="56"/>
                  </a:lnTo>
                  <a:lnTo>
                    <a:pt x="92" y="72"/>
                  </a:lnTo>
                  <a:lnTo>
                    <a:pt x="8" y="11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2" name="Freeform 232"/>
            <p:cNvSpPr>
              <a:spLocks/>
            </p:cNvSpPr>
            <p:nvPr/>
          </p:nvSpPr>
          <p:spPr bwMode="auto">
            <a:xfrm>
              <a:off x="576" y="1911"/>
              <a:ext cx="20" cy="46"/>
            </a:xfrm>
            <a:custGeom>
              <a:avLst/>
              <a:gdLst>
                <a:gd name="T0" fmla="*/ 0 w 140"/>
                <a:gd name="T1" fmla="*/ 0 h 322"/>
                <a:gd name="T2" fmla="*/ 0 w 140"/>
                <a:gd name="T3" fmla="*/ 0 h 322"/>
                <a:gd name="T4" fmla="*/ 0 w 140"/>
                <a:gd name="T5" fmla="*/ 0 h 322"/>
                <a:gd name="T6" fmla="*/ 0 w 140"/>
                <a:gd name="T7" fmla="*/ 0 h 322"/>
                <a:gd name="T8" fmla="*/ 0 w 140"/>
                <a:gd name="T9" fmla="*/ 0 h 322"/>
                <a:gd name="T10" fmla="*/ 0 w 140"/>
                <a:gd name="T11" fmla="*/ 0 h 322"/>
                <a:gd name="T12" fmla="*/ 0 w 140"/>
                <a:gd name="T13" fmla="*/ 0 h 322"/>
                <a:gd name="T14" fmla="*/ 0 w 140"/>
                <a:gd name="T15" fmla="*/ 0 h 322"/>
                <a:gd name="T16" fmla="*/ 0 w 140"/>
                <a:gd name="T17" fmla="*/ 0 h 322"/>
                <a:gd name="T18" fmla="*/ 0 w 140"/>
                <a:gd name="T19" fmla="*/ 0 h 322"/>
                <a:gd name="T20" fmla="*/ 0 w 140"/>
                <a:gd name="T21" fmla="*/ 0 h 322"/>
                <a:gd name="T22" fmla="*/ 0 w 140"/>
                <a:gd name="T23" fmla="*/ 0 h 3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"/>
                <a:gd name="T37" fmla="*/ 0 h 322"/>
                <a:gd name="T38" fmla="*/ 140 w 140"/>
                <a:gd name="T39" fmla="*/ 322 h 3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" h="322">
                  <a:moveTo>
                    <a:pt x="0" y="14"/>
                  </a:moveTo>
                  <a:lnTo>
                    <a:pt x="76" y="62"/>
                  </a:lnTo>
                  <a:lnTo>
                    <a:pt x="97" y="97"/>
                  </a:lnTo>
                  <a:lnTo>
                    <a:pt x="106" y="182"/>
                  </a:lnTo>
                  <a:lnTo>
                    <a:pt x="69" y="265"/>
                  </a:lnTo>
                  <a:lnTo>
                    <a:pt x="76" y="322"/>
                  </a:lnTo>
                  <a:lnTo>
                    <a:pt x="118" y="252"/>
                  </a:lnTo>
                  <a:lnTo>
                    <a:pt x="140" y="187"/>
                  </a:lnTo>
                  <a:lnTo>
                    <a:pt x="106" y="57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3" name="Freeform 233"/>
            <p:cNvSpPr>
              <a:spLocks/>
            </p:cNvSpPr>
            <p:nvPr/>
          </p:nvSpPr>
          <p:spPr bwMode="auto">
            <a:xfrm>
              <a:off x="556" y="1978"/>
              <a:ext cx="38" cy="34"/>
            </a:xfrm>
            <a:custGeom>
              <a:avLst/>
              <a:gdLst>
                <a:gd name="T0" fmla="*/ 0 w 266"/>
                <a:gd name="T1" fmla="*/ 0 h 237"/>
                <a:gd name="T2" fmla="*/ 0 w 266"/>
                <a:gd name="T3" fmla="*/ 0 h 237"/>
                <a:gd name="T4" fmla="*/ 0 w 266"/>
                <a:gd name="T5" fmla="*/ 0 h 237"/>
                <a:gd name="T6" fmla="*/ 0 w 266"/>
                <a:gd name="T7" fmla="*/ 0 h 237"/>
                <a:gd name="T8" fmla="*/ 0 w 266"/>
                <a:gd name="T9" fmla="*/ 0 h 237"/>
                <a:gd name="T10" fmla="*/ 0 w 266"/>
                <a:gd name="T11" fmla="*/ 0 h 237"/>
                <a:gd name="T12" fmla="*/ 0 w 266"/>
                <a:gd name="T13" fmla="*/ 0 h 237"/>
                <a:gd name="T14" fmla="*/ 0 w 266"/>
                <a:gd name="T15" fmla="*/ 0 h 237"/>
                <a:gd name="T16" fmla="*/ 0 w 266"/>
                <a:gd name="T17" fmla="*/ 0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237"/>
                <a:gd name="T29" fmla="*/ 266 w 266"/>
                <a:gd name="T30" fmla="*/ 237 h 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237">
                  <a:moveTo>
                    <a:pt x="0" y="237"/>
                  </a:moveTo>
                  <a:lnTo>
                    <a:pt x="70" y="203"/>
                  </a:lnTo>
                  <a:lnTo>
                    <a:pt x="140" y="120"/>
                  </a:lnTo>
                  <a:lnTo>
                    <a:pt x="209" y="34"/>
                  </a:lnTo>
                  <a:lnTo>
                    <a:pt x="266" y="0"/>
                  </a:lnTo>
                  <a:lnTo>
                    <a:pt x="125" y="28"/>
                  </a:lnTo>
                  <a:lnTo>
                    <a:pt x="78" y="139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4" name="Freeform 234"/>
            <p:cNvSpPr>
              <a:spLocks/>
            </p:cNvSpPr>
            <p:nvPr/>
          </p:nvSpPr>
          <p:spPr bwMode="auto">
            <a:xfrm>
              <a:off x="416" y="1911"/>
              <a:ext cx="55" cy="94"/>
            </a:xfrm>
            <a:custGeom>
              <a:avLst/>
              <a:gdLst>
                <a:gd name="T0" fmla="*/ 0 w 386"/>
                <a:gd name="T1" fmla="*/ 0 h 658"/>
                <a:gd name="T2" fmla="*/ 0 w 386"/>
                <a:gd name="T3" fmla="*/ 0 h 658"/>
                <a:gd name="T4" fmla="*/ 0 w 386"/>
                <a:gd name="T5" fmla="*/ 0 h 658"/>
                <a:gd name="T6" fmla="*/ 0 w 386"/>
                <a:gd name="T7" fmla="*/ 0 h 658"/>
                <a:gd name="T8" fmla="*/ 0 w 386"/>
                <a:gd name="T9" fmla="*/ 0 h 658"/>
                <a:gd name="T10" fmla="*/ 0 w 386"/>
                <a:gd name="T11" fmla="*/ 0 h 658"/>
                <a:gd name="T12" fmla="*/ 0 w 386"/>
                <a:gd name="T13" fmla="*/ 0 h 658"/>
                <a:gd name="T14" fmla="*/ 0 w 386"/>
                <a:gd name="T15" fmla="*/ 0 h 658"/>
                <a:gd name="T16" fmla="*/ 0 w 386"/>
                <a:gd name="T17" fmla="*/ 0 h 658"/>
                <a:gd name="T18" fmla="*/ 0 w 386"/>
                <a:gd name="T19" fmla="*/ 0 h 658"/>
                <a:gd name="T20" fmla="*/ 0 w 386"/>
                <a:gd name="T21" fmla="*/ 0 h 658"/>
                <a:gd name="T22" fmla="*/ 0 w 386"/>
                <a:gd name="T23" fmla="*/ 0 h 658"/>
                <a:gd name="T24" fmla="*/ 0 w 386"/>
                <a:gd name="T25" fmla="*/ 0 h 658"/>
                <a:gd name="T26" fmla="*/ 0 w 386"/>
                <a:gd name="T27" fmla="*/ 0 h 658"/>
                <a:gd name="T28" fmla="*/ 0 w 386"/>
                <a:gd name="T29" fmla="*/ 0 h 658"/>
                <a:gd name="T30" fmla="*/ 0 w 386"/>
                <a:gd name="T31" fmla="*/ 0 h 658"/>
                <a:gd name="T32" fmla="*/ 0 w 386"/>
                <a:gd name="T33" fmla="*/ 0 h 658"/>
                <a:gd name="T34" fmla="*/ 0 w 386"/>
                <a:gd name="T35" fmla="*/ 0 h 658"/>
                <a:gd name="T36" fmla="*/ 0 w 386"/>
                <a:gd name="T37" fmla="*/ 0 h 658"/>
                <a:gd name="T38" fmla="*/ 0 w 386"/>
                <a:gd name="T39" fmla="*/ 0 h 658"/>
                <a:gd name="T40" fmla="*/ 0 w 386"/>
                <a:gd name="T41" fmla="*/ 0 h 658"/>
                <a:gd name="T42" fmla="*/ 0 w 386"/>
                <a:gd name="T43" fmla="*/ 0 h 658"/>
                <a:gd name="T44" fmla="*/ 0 w 386"/>
                <a:gd name="T45" fmla="*/ 0 h 658"/>
                <a:gd name="T46" fmla="*/ 0 w 386"/>
                <a:gd name="T47" fmla="*/ 0 h 658"/>
                <a:gd name="T48" fmla="*/ 0 w 386"/>
                <a:gd name="T49" fmla="*/ 0 h 658"/>
                <a:gd name="T50" fmla="*/ 0 w 386"/>
                <a:gd name="T51" fmla="*/ 0 h 658"/>
                <a:gd name="T52" fmla="*/ 0 w 386"/>
                <a:gd name="T53" fmla="*/ 0 h 6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6"/>
                <a:gd name="T82" fmla="*/ 0 h 658"/>
                <a:gd name="T83" fmla="*/ 386 w 386"/>
                <a:gd name="T84" fmla="*/ 658 h 6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6" h="658">
                  <a:moveTo>
                    <a:pt x="63" y="12"/>
                  </a:moveTo>
                  <a:lnTo>
                    <a:pt x="110" y="147"/>
                  </a:lnTo>
                  <a:lnTo>
                    <a:pt x="63" y="134"/>
                  </a:lnTo>
                  <a:lnTo>
                    <a:pt x="25" y="180"/>
                  </a:lnTo>
                  <a:lnTo>
                    <a:pt x="0" y="227"/>
                  </a:lnTo>
                  <a:lnTo>
                    <a:pt x="8" y="270"/>
                  </a:lnTo>
                  <a:lnTo>
                    <a:pt x="67" y="197"/>
                  </a:lnTo>
                  <a:lnTo>
                    <a:pt x="118" y="177"/>
                  </a:lnTo>
                  <a:lnTo>
                    <a:pt x="186" y="253"/>
                  </a:lnTo>
                  <a:lnTo>
                    <a:pt x="200" y="344"/>
                  </a:lnTo>
                  <a:lnTo>
                    <a:pt x="178" y="404"/>
                  </a:lnTo>
                  <a:lnTo>
                    <a:pt x="178" y="650"/>
                  </a:lnTo>
                  <a:lnTo>
                    <a:pt x="195" y="658"/>
                  </a:lnTo>
                  <a:lnTo>
                    <a:pt x="191" y="412"/>
                  </a:lnTo>
                  <a:lnTo>
                    <a:pt x="217" y="331"/>
                  </a:lnTo>
                  <a:lnTo>
                    <a:pt x="195" y="208"/>
                  </a:lnTo>
                  <a:lnTo>
                    <a:pt x="250" y="135"/>
                  </a:lnTo>
                  <a:lnTo>
                    <a:pt x="335" y="61"/>
                  </a:lnTo>
                  <a:lnTo>
                    <a:pt x="386" y="6"/>
                  </a:lnTo>
                  <a:lnTo>
                    <a:pt x="370" y="0"/>
                  </a:lnTo>
                  <a:lnTo>
                    <a:pt x="302" y="70"/>
                  </a:lnTo>
                  <a:lnTo>
                    <a:pt x="242" y="113"/>
                  </a:lnTo>
                  <a:lnTo>
                    <a:pt x="187" y="113"/>
                  </a:lnTo>
                  <a:lnTo>
                    <a:pt x="140" y="82"/>
                  </a:lnTo>
                  <a:lnTo>
                    <a:pt x="94" y="9"/>
                  </a:lnTo>
                  <a:lnTo>
                    <a:pt x="6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5" name="Freeform 235"/>
            <p:cNvSpPr>
              <a:spLocks/>
            </p:cNvSpPr>
            <p:nvPr/>
          </p:nvSpPr>
          <p:spPr bwMode="auto">
            <a:xfrm>
              <a:off x="446" y="1942"/>
              <a:ext cx="6" cy="4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0 h 29"/>
                <a:gd name="T4" fmla="*/ 0 w 43"/>
                <a:gd name="T5" fmla="*/ 0 h 29"/>
                <a:gd name="T6" fmla="*/ 0 w 43"/>
                <a:gd name="T7" fmla="*/ 0 h 29"/>
                <a:gd name="T8" fmla="*/ 0 w 43"/>
                <a:gd name="T9" fmla="*/ 0 h 29"/>
                <a:gd name="T10" fmla="*/ 0 w 43"/>
                <a:gd name="T11" fmla="*/ 0 h 29"/>
                <a:gd name="T12" fmla="*/ 0 w 43"/>
                <a:gd name="T13" fmla="*/ 0 h 29"/>
                <a:gd name="T14" fmla="*/ 0 w 43"/>
                <a:gd name="T15" fmla="*/ 0 h 29"/>
                <a:gd name="T16" fmla="*/ 0 w 43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9"/>
                <a:gd name="T29" fmla="*/ 43 w 43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9">
                  <a:moveTo>
                    <a:pt x="0" y="0"/>
                  </a:moveTo>
                  <a:lnTo>
                    <a:pt x="0" y="16"/>
                  </a:lnTo>
                  <a:lnTo>
                    <a:pt x="17" y="29"/>
                  </a:lnTo>
                  <a:lnTo>
                    <a:pt x="39" y="20"/>
                  </a:lnTo>
                  <a:lnTo>
                    <a:pt x="43" y="0"/>
                  </a:lnTo>
                  <a:lnTo>
                    <a:pt x="31" y="16"/>
                  </a:lnTo>
                  <a:lnTo>
                    <a:pt x="1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6" name="Freeform 236"/>
            <p:cNvSpPr>
              <a:spLocks/>
            </p:cNvSpPr>
            <p:nvPr/>
          </p:nvSpPr>
          <p:spPr bwMode="auto">
            <a:xfrm>
              <a:off x="367" y="1903"/>
              <a:ext cx="60" cy="126"/>
            </a:xfrm>
            <a:custGeom>
              <a:avLst/>
              <a:gdLst>
                <a:gd name="T0" fmla="*/ 0 w 419"/>
                <a:gd name="T1" fmla="*/ 0 h 884"/>
                <a:gd name="T2" fmla="*/ 0 w 419"/>
                <a:gd name="T3" fmla="*/ 0 h 884"/>
                <a:gd name="T4" fmla="*/ 0 w 419"/>
                <a:gd name="T5" fmla="*/ 0 h 884"/>
                <a:gd name="T6" fmla="*/ 0 w 419"/>
                <a:gd name="T7" fmla="*/ 0 h 884"/>
                <a:gd name="T8" fmla="*/ 0 w 419"/>
                <a:gd name="T9" fmla="*/ 0 h 884"/>
                <a:gd name="T10" fmla="*/ 0 w 419"/>
                <a:gd name="T11" fmla="*/ 0 h 884"/>
                <a:gd name="T12" fmla="*/ 0 w 419"/>
                <a:gd name="T13" fmla="*/ 0 h 884"/>
                <a:gd name="T14" fmla="*/ 0 w 419"/>
                <a:gd name="T15" fmla="*/ 0 h 884"/>
                <a:gd name="T16" fmla="*/ 0 w 419"/>
                <a:gd name="T17" fmla="*/ 0 h 884"/>
                <a:gd name="T18" fmla="*/ 0 w 419"/>
                <a:gd name="T19" fmla="*/ 0 h 884"/>
                <a:gd name="T20" fmla="*/ 0 w 419"/>
                <a:gd name="T21" fmla="*/ 0 h 884"/>
                <a:gd name="T22" fmla="*/ 0 w 419"/>
                <a:gd name="T23" fmla="*/ 0 h 884"/>
                <a:gd name="T24" fmla="*/ 0 w 419"/>
                <a:gd name="T25" fmla="*/ 0 h 884"/>
                <a:gd name="T26" fmla="*/ 0 w 419"/>
                <a:gd name="T27" fmla="*/ 0 h 884"/>
                <a:gd name="T28" fmla="*/ 0 w 419"/>
                <a:gd name="T29" fmla="*/ 0 h 884"/>
                <a:gd name="T30" fmla="*/ 0 w 419"/>
                <a:gd name="T31" fmla="*/ 0 h 884"/>
                <a:gd name="T32" fmla="*/ 0 w 419"/>
                <a:gd name="T33" fmla="*/ 0 h 884"/>
                <a:gd name="T34" fmla="*/ 0 w 419"/>
                <a:gd name="T35" fmla="*/ 0 h 884"/>
                <a:gd name="T36" fmla="*/ 0 w 419"/>
                <a:gd name="T37" fmla="*/ 0 h 884"/>
                <a:gd name="T38" fmla="*/ 0 w 419"/>
                <a:gd name="T39" fmla="*/ 0 h 884"/>
                <a:gd name="T40" fmla="*/ 0 w 419"/>
                <a:gd name="T41" fmla="*/ 0 h 884"/>
                <a:gd name="T42" fmla="*/ 0 w 419"/>
                <a:gd name="T43" fmla="*/ 0 h 884"/>
                <a:gd name="T44" fmla="*/ 0 w 419"/>
                <a:gd name="T45" fmla="*/ 0 h 884"/>
                <a:gd name="T46" fmla="*/ 0 w 419"/>
                <a:gd name="T47" fmla="*/ 0 h 884"/>
                <a:gd name="T48" fmla="*/ 0 w 419"/>
                <a:gd name="T49" fmla="*/ 0 h 884"/>
                <a:gd name="T50" fmla="*/ 0 w 419"/>
                <a:gd name="T51" fmla="*/ 0 h 884"/>
                <a:gd name="T52" fmla="*/ 0 w 419"/>
                <a:gd name="T53" fmla="*/ 0 h 884"/>
                <a:gd name="T54" fmla="*/ 0 w 419"/>
                <a:gd name="T55" fmla="*/ 0 h 884"/>
                <a:gd name="T56" fmla="*/ 0 w 419"/>
                <a:gd name="T57" fmla="*/ 0 h 884"/>
                <a:gd name="T58" fmla="*/ 0 w 419"/>
                <a:gd name="T59" fmla="*/ 0 h 884"/>
                <a:gd name="T60" fmla="*/ 0 w 419"/>
                <a:gd name="T61" fmla="*/ 0 h 884"/>
                <a:gd name="T62" fmla="*/ 0 w 419"/>
                <a:gd name="T63" fmla="*/ 0 h 884"/>
                <a:gd name="T64" fmla="*/ 0 w 419"/>
                <a:gd name="T65" fmla="*/ 0 h 884"/>
                <a:gd name="T66" fmla="*/ 0 w 419"/>
                <a:gd name="T67" fmla="*/ 0 h 884"/>
                <a:gd name="T68" fmla="*/ 0 w 419"/>
                <a:gd name="T69" fmla="*/ 0 h 884"/>
                <a:gd name="T70" fmla="*/ 0 w 419"/>
                <a:gd name="T71" fmla="*/ 0 h 884"/>
                <a:gd name="T72" fmla="*/ 0 w 419"/>
                <a:gd name="T73" fmla="*/ 0 h 884"/>
                <a:gd name="T74" fmla="*/ 0 w 419"/>
                <a:gd name="T75" fmla="*/ 0 h 884"/>
                <a:gd name="T76" fmla="*/ 0 w 419"/>
                <a:gd name="T77" fmla="*/ 0 h 884"/>
                <a:gd name="T78" fmla="*/ 0 w 419"/>
                <a:gd name="T79" fmla="*/ 0 h 8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9"/>
                <a:gd name="T121" fmla="*/ 0 h 884"/>
                <a:gd name="T122" fmla="*/ 419 w 419"/>
                <a:gd name="T123" fmla="*/ 884 h 8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9" h="884">
                  <a:moveTo>
                    <a:pt x="0" y="733"/>
                  </a:moveTo>
                  <a:lnTo>
                    <a:pt x="54" y="637"/>
                  </a:lnTo>
                  <a:lnTo>
                    <a:pt x="44" y="514"/>
                  </a:lnTo>
                  <a:lnTo>
                    <a:pt x="50" y="389"/>
                  </a:lnTo>
                  <a:lnTo>
                    <a:pt x="76" y="458"/>
                  </a:lnTo>
                  <a:lnTo>
                    <a:pt x="76" y="533"/>
                  </a:lnTo>
                  <a:lnTo>
                    <a:pt x="151" y="669"/>
                  </a:lnTo>
                  <a:lnTo>
                    <a:pt x="119" y="303"/>
                  </a:lnTo>
                  <a:lnTo>
                    <a:pt x="94" y="189"/>
                  </a:lnTo>
                  <a:lnTo>
                    <a:pt x="145" y="286"/>
                  </a:lnTo>
                  <a:lnTo>
                    <a:pt x="173" y="453"/>
                  </a:lnTo>
                  <a:lnTo>
                    <a:pt x="249" y="626"/>
                  </a:lnTo>
                  <a:lnTo>
                    <a:pt x="217" y="372"/>
                  </a:lnTo>
                  <a:lnTo>
                    <a:pt x="195" y="248"/>
                  </a:lnTo>
                  <a:lnTo>
                    <a:pt x="195" y="113"/>
                  </a:lnTo>
                  <a:lnTo>
                    <a:pt x="266" y="0"/>
                  </a:lnTo>
                  <a:lnTo>
                    <a:pt x="281" y="26"/>
                  </a:lnTo>
                  <a:lnTo>
                    <a:pt x="227" y="144"/>
                  </a:lnTo>
                  <a:lnTo>
                    <a:pt x="259" y="344"/>
                  </a:lnTo>
                  <a:lnTo>
                    <a:pt x="291" y="426"/>
                  </a:lnTo>
                  <a:lnTo>
                    <a:pt x="296" y="312"/>
                  </a:lnTo>
                  <a:lnTo>
                    <a:pt x="287" y="210"/>
                  </a:lnTo>
                  <a:lnTo>
                    <a:pt x="303" y="108"/>
                  </a:lnTo>
                  <a:lnTo>
                    <a:pt x="318" y="64"/>
                  </a:lnTo>
                  <a:lnTo>
                    <a:pt x="335" y="69"/>
                  </a:lnTo>
                  <a:lnTo>
                    <a:pt x="318" y="128"/>
                  </a:lnTo>
                  <a:lnTo>
                    <a:pt x="313" y="219"/>
                  </a:lnTo>
                  <a:lnTo>
                    <a:pt x="313" y="295"/>
                  </a:lnTo>
                  <a:lnTo>
                    <a:pt x="324" y="381"/>
                  </a:lnTo>
                  <a:lnTo>
                    <a:pt x="357" y="570"/>
                  </a:lnTo>
                  <a:lnTo>
                    <a:pt x="276" y="458"/>
                  </a:lnTo>
                  <a:lnTo>
                    <a:pt x="309" y="668"/>
                  </a:lnTo>
                  <a:lnTo>
                    <a:pt x="419" y="704"/>
                  </a:lnTo>
                  <a:lnTo>
                    <a:pt x="287" y="693"/>
                  </a:lnTo>
                  <a:lnTo>
                    <a:pt x="217" y="736"/>
                  </a:lnTo>
                  <a:lnTo>
                    <a:pt x="130" y="787"/>
                  </a:lnTo>
                  <a:lnTo>
                    <a:pt x="71" y="884"/>
                  </a:lnTo>
                  <a:lnTo>
                    <a:pt x="17" y="867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7" name="Freeform 237"/>
            <p:cNvSpPr>
              <a:spLocks/>
            </p:cNvSpPr>
            <p:nvPr/>
          </p:nvSpPr>
          <p:spPr bwMode="auto">
            <a:xfrm>
              <a:off x="548" y="1922"/>
              <a:ext cx="32" cy="83"/>
            </a:xfrm>
            <a:custGeom>
              <a:avLst/>
              <a:gdLst>
                <a:gd name="T0" fmla="*/ 0 w 227"/>
                <a:gd name="T1" fmla="*/ 0 h 580"/>
                <a:gd name="T2" fmla="*/ 0 w 227"/>
                <a:gd name="T3" fmla="*/ 0 h 580"/>
                <a:gd name="T4" fmla="*/ 0 w 227"/>
                <a:gd name="T5" fmla="*/ 0 h 580"/>
                <a:gd name="T6" fmla="*/ 0 w 227"/>
                <a:gd name="T7" fmla="*/ 0 h 580"/>
                <a:gd name="T8" fmla="*/ 0 w 227"/>
                <a:gd name="T9" fmla="*/ 0 h 580"/>
                <a:gd name="T10" fmla="*/ 0 w 227"/>
                <a:gd name="T11" fmla="*/ 0 h 580"/>
                <a:gd name="T12" fmla="*/ 0 w 227"/>
                <a:gd name="T13" fmla="*/ 0 h 580"/>
                <a:gd name="T14" fmla="*/ 0 w 227"/>
                <a:gd name="T15" fmla="*/ 0 h 580"/>
                <a:gd name="T16" fmla="*/ 0 w 227"/>
                <a:gd name="T17" fmla="*/ 0 h 580"/>
                <a:gd name="T18" fmla="*/ 0 w 227"/>
                <a:gd name="T19" fmla="*/ 0 h 580"/>
                <a:gd name="T20" fmla="*/ 0 w 227"/>
                <a:gd name="T21" fmla="*/ 0 h 580"/>
                <a:gd name="T22" fmla="*/ 0 w 227"/>
                <a:gd name="T23" fmla="*/ 0 h 5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"/>
                <a:gd name="T37" fmla="*/ 0 h 580"/>
                <a:gd name="T38" fmla="*/ 227 w 227"/>
                <a:gd name="T39" fmla="*/ 580 h 5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" h="580">
                  <a:moveTo>
                    <a:pt x="216" y="0"/>
                  </a:moveTo>
                  <a:lnTo>
                    <a:pt x="167" y="58"/>
                  </a:lnTo>
                  <a:lnTo>
                    <a:pt x="131" y="111"/>
                  </a:lnTo>
                  <a:lnTo>
                    <a:pt x="124" y="229"/>
                  </a:lnTo>
                  <a:lnTo>
                    <a:pt x="52" y="429"/>
                  </a:lnTo>
                  <a:lnTo>
                    <a:pt x="0" y="580"/>
                  </a:lnTo>
                  <a:lnTo>
                    <a:pt x="115" y="351"/>
                  </a:lnTo>
                  <a:lnTo>
                    <a:pt x="186" y="229"/>
                  </a:lnTo>
                  <a:lnTo>
                    <a:pt x="200" y="101"/>
                  </a:lnTo>
                  <a:lnTo>
                    <a:pt x="227" y="4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8" name="Freeform 238"/>
            <p:cNvSpPr>
              <a:spLocks/>
            </p:cNvSpPr>
            <p:nvPr/>
          </p:nvSpPr>
          <p:spPr bwMode="auto">
            <a:xfrm>
              <a:off x="485" y="1912"/>
              <a:ext cx="58" cy="98"/>
            </a:xfrm>
            <a:custGeom>
              <a:avLst/>
              <a:gdLst>
                <a:gd name="T0" fmla="*/ 0 w 407"/>
                <a:gd name="T1" fmla="*/ 0 h 682"/>
                <a:gd name="T2" fmla="*/ 0 w 407"/>
                <a:gd name="T3" fmla="*/ 0 h 682"/>
                <a:gd name="T4" fmla="*/ 0 w 407"/>
                <a:gd name="T5" fmla="*/ 0 h 682"/>
                <a:gd name="T6" fmla="*/ 0 w 407"/>
                <a:gd name="T7" fmla="*/ 0 h 682"/>
                <a:gd name="T8" fmla="*/ 0 w 407"/>
                <a:gd name="T9" fmla="*/ 0 h 682"/>
                <a:gd name="T10" fmla="*/ 0 w 407"/>
                <a:gd name="T11" fmla="*/ 0 h 682"/>
                <a:gd name="T12" fmla="*/ 0 w 407"/>
                <a:gd name="T13" fmla="*/ 0 h 682"/>
                <a:gd name="T14" fmla="*/ 0 w 407"/>
                <a:gd name="T15" fmla="*/ 0 h 682"/>
                <a:gd name="T16" fmla="*/ 0 w 407"/>
                <a:gd name="T17" fmla="*/ 0 h 682"/>
                <a:gd name="T18" fmla="*/ 0 w 407"/>
                <a:gd name="T19" fmla="*/ 0 h 682"/>
                <a:gd name="T20" fmla="*/ 0 w 407"/>
                <a:gd name="T21" fmla="*/ 0 h 682"/>
                <a:gd name="T22" fmla="*/ 0 w 407"/>
                <a:gd name="T23" fmla="*/ 0 h 682"/>
                <a:gd name="T24" fmla="*/ 0 w 407"/>
                <a:gd name="T25" fmla="*/ 0 h 682"/>
                <a:gd name="T26" fmla="*/ 0 w 407"/>
                <a:gd name="T27" fmla="*/ 0 h 682"/>
                <a:gd name="T28" fmla="*/ 0 w 407"/>
                <a:gd name="T29" fmla="*/ 0 h 682"/>
                <a:gd name="T30" fmla="*/ 0 w 407"/>
                <a:gd name="T31" fmla="*/ 0 h 682"/>
                <a:gd name="T32" fmla="*/ 0 w 407"/>
                <a:gd name="T33" fmla="*/ 0 h 682"/>
                <a:gd name="T34" fmla="*/ 0 w 407"/>
                <a:gd name="T35" fmla="*/ 0 h 682"/>
                <a:gd name="T36" fmla="*/ 0 w 407"/>
                <a:gd name="T37" fmla="*/ 0 h 682"/>
                <a:gd name="T38" fmla="*/ 0 w 407"/>
                <a:gd name="T39" fmla="*/ 0 h 682"/>
                <a:gd name="T40" fmla="*/ 0 w 407"/>
                <a:gd name="T41" fmla="*/ 0 h 682"/>
                <a:gd name="T42" fmla="*/ 0 w 407"/>
                <a:gd name="T43" fmla="*/ 0 h 6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7"/>
                <a:gd name="T67" fmla="*/ 0 h 682"/>
                <a:gd name="T68" fmla="*/ 407 w 407"/>
                <a:gd name="T69" fmla="*/ 682 h 6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7" h="682">
                  <a:moveTo>
                    <a:pt x="187" y="0"/>
                  </a:moveTo>
                  <a:lnTo>
                    <a:pt x="151" y="145"/>
                  </a:lnTo>
                  <a:lnTo>
                    <a:pt x="55" y="286"/>
                  </a:lnTo>
                  <a:lnTo>
                    <a:pt x="46" y="429"/>
                  </a:lnTo>
                  <a:lnTo>
                    <a:pt x="0" y="305"/>
                  </a:lnTo>
                  <a:lnTo>
                    <a:pt x="13" y="472"/>
                  </a:lnTo>
                  <a:lnTo>
                    <a:pt x="118" y="609"/>
                  </a:lnTo>
                  <a:lnTo>
                    <a:pt x="164" y="682"/>
                  </a:lnTo>
                  <a:lnTo>
                    <a:pt x="250" y="672"/>
                  </a:lnTo>
                  <a:lnTo>
                    <a:pt x="207" y="439"/>
                  </a:lnTo>
                  <a:lnTo>
                    <a:pt x="302" y="226"/>
                  </a:lnTo>
                  <a:lnTo>
                    <a:pt x="325" y="380"/>
                  </a:lnTo>
                  <a:lnTo>
                    <a:pt x="370" y="455"/>
                  </a:lnTo>
                  <a:lnTo>
                    <a:pt x="407" y="187"/>
                  </a:lnTo>
                  <a:lnTo>
                    <a:pt x="365" y="282"/>
                  </a:lnTo>
                  <a:lnTo>
                    <a:pt x="354" y="150"/>
                  </a:lnTo>
                  <a:lnTo>
                    <a:pt x="354" y="16"/>
                  </a:lnTo>
                  <a:lnTo>
                    <a:pt x="325" y="39"/>
                  </a:lnTo>
                  <a:lnTo>
                    <a:pt x="250" y="164"/>
                  </a:lnTo>
                  <a:lnTo>
                    <a:pt x="22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9" name="Freeform 239"/>
            <p:cNvSpPr>
              <a:spLocks/>
            </p:cNvSpPr>
            <p:nvPr/>
          </p:nvSpPr>
          <p:spPr bwMode="auto">
            <a:xfrm>
              <a:off x="446" y="1956"/>
              <a:ext cx="34" cy="53"/>
            </a:xfrm>
            <a:custGeom>
              <a:avLst/>
              <a:gdLst>
                <a:gd name="T0" fmla="*/ 0 w 240"/>
                <a:gd name="T1" fmla="*/ 0 h 371"/>
                <a:gd name="T2" fmla="*/ 0 w 240"/>
                <a:gd name="T3" fmla="*/ 0 h 371"/>
                <a:gd name="T4" fmla="*/ 0 w 240"/>
                <a:gd name="T5" fmla="*/ 0 h 371"/>
                <a:gd name="T6" fmla="*/ 0 w 240"/>
                <a:gd name="T7" fmla="*/ 0 h 371"/>
                <a:gd name="T8" fmla="*/ 0 w 240"/>
                <a:gd name="T9" fmla="*/ 0 h 371"/>
                <a:gd name="T10" fmla="*/ 0 w 240"/>
                <a:gd name="T11" fmla="*/ 0 h 371"/>
                <a:gd name="T12" fmla="*/ 0 w 240"/>
                <a:gd name="T13" fmla="*/ 0 h 371"/>
                <a:gd name="T14" fmla="*/ 0 w 240"/>
                <a:gd name="T15" fmla="*/ 0 h 371"/>
                <a:gd name="T16" fmla="*/ 0 w 240"/>
                <a:gd name="T17" fmla="*/ 0 h 371"/>
                <a:gd name="T18" fmla="*/ 0 w 240"/>
                <a:gd name="T19" fmla="*/ 0 h 371"/>
                <a:gd name="T20" fmla="*/ 0 w 240"/>
                <a:gd name="T21" fmla="*/ 0 h 371"/>
                <a:gd name="T22" fmla="*/ 0 w 240"/>
                <a:gd name="T23" fmla="*/ 0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0"/>
                <a:gd name="T37" fmla="*/ 0 h 371"/>
                <a:gd name="T38" fmla="*/ 240 w 240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0" h="371">
                  <a:moveTo>
                    <a:pt x="49" y="0"/>
                  </a:moveTo>
                  <a:lnTo>
                    <a:pt x="7" y="73"/>
                  </a:lnTo>
                  <a:lnTo>
                    <a:pt x="0" y="316"/>
                  </a:lnTo>
                  <a:lnTo>
                    <a:pt x="85" y="371"/>
                  </a:lnTo>
                  <a:lnTo>
                    <a:pt x="53" y="300"/>
                  </a:lnTo>
                  <a:lnTo>
                    <a:pt x="102" y="194"/>
                  </a:lnTo>
                  <a:lnTo>
                    <a:pt x="161" y="231"/>
                  </a:lnTo>
                  <a:lnTo>
                    <a:pt x="240" y="371"/>
                  </a:lnTo>
                  <a:lnTo>
                    <a:pt x="200" y="136"/>
                  </a:lnTo>
                  <a:lnTo>
                    <a:pt x="151" y="7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0" name="Freeform 240"/>
            <p:cNvSpPr>
              <a:spLocks/>
            </p:cNvSpPr>
            <p:nvPr/>
          </p:nvSpPr>
          <p:spPr bwMode="auto">
            <a:xfrm>
              <a:off x="158" y="2053"/>
              <a:ext cx="71" cy="6"/>
            </a:xfrm>
            <a:custGeom>
              <a:avLst/>
              <a:gdLst>
                <a:gd name="T0" fmla="*/ 0 w 498"/>
                <a:gd name="T1" fmla="*/ 0 h 45"/>
                <a:gd name="T2" fmla="*/ 0 w 498"/>
                <a:gd name="T3" fmla="*/ 0 h 45"/>
                <a:gd name="T4" fmla="*/ 0 w 498"/>
                <a:gd name="T5" fmla="*/ 0 h 45"/>
                <a:gd name="T6" fmla="*/ 0 w 498"/>
                <a:gd name="T7" fmla="*/ 0 h 45"/>
                <a:gd name="T8" fmla="*/ 0 w 498"/>
                <a:gd name="T9" fmla="*/ 0 h 45"/>
                <a:gd name="T10" fmla="*/ 0 w 49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8"/>
                <a:gd name="T19" fmla="*/ 0 h 45"/>
                <a:gd name="T20" fmla="*/ 498 w 498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8" h="45">
                  <a:moveTo>
                    <a:pt x="49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90" y="0"/>
                  </a:lnTo>
                  <a:lnTo>
                    <a:pt x="498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6" name="Text Box 180"/>
          <p:cNvSpPr txBox="1">
            <a:spLocks noChangeArrowheads="1"/>
          </p:cNvSpPr>
          <p:nvPr/>
        </p:nvSpPr>
        <p:spPr bwMode="auto">
          <a:xfrm>
            <a:off x="1287463" y="1600200"/>
            <a:ext cx="12144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INTERNET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cxnSp>
        <p:nvCxnSpPr>
          <p:cNvPr id="167" name="166 Conector recto de flecha"/>
          <p:cNvCxnSpPr>
            <a:stCxn id="0" idx="3"/>
          </p:cNvCxnSpPr>
          <p:nvPr/>
        </p:nvCxnSpPr>
        <p:spPr>
          <a:xfrm flipV="1">
            <a:off x="4905375" y="4292600"/>
            <a:ext cx="2017713" cy="31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111" descr="Imagen de un candado y de una advertencia de segurida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4588" y="1457325"/>
            <a:ext cx="37941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Text Box 180"/>
          <p:cNvSpPr txBox="1">
            <a:spLocks noChangeArrowheads="1"/>
          </p:cNvSpPr>
          <p:nvPr/>
        </p:nvSpPr>
        <p:spPr bwMode="auto">
          <a:xfrm rot="21082017">
            <a:off x="5245100" y="3975100"/>
            <a:ext cx="12144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Oficialización con autorización electrónica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170" name="Object 4"/>
          <p:cNvGraphicFramePr>
            <a:graphicFrameLocks noChangeAspect="1"/>
          </p:cNvGraphicFramePr>
          <p:nvPr/>
        </p:nvGraphicFramePr>
        <p:xfrm>
          <a:off x="6931025" y="3743325"/>
          <a:ext cx="1181100" cy="1946275"/>
        </p:xfrm>
        <a:graphic>
          <a:graphicData uri="http://schemas.openxmlformats.org/presentationml/2006/ole">
            <p:oleObj spid="_x0000_s1027" name="Acrobat Document" r:id="rId14" imgW="7779960" imgH="12792600" progId="AcroExch.Document.7">
              <p:link updateAutomatic="1"/>
            </p:oleObj>
          </a:graphicData>
        </a:graphic>
      </p:graphicFrame>
      <p:sp>
        <p:nvSpPr>
          <p:cNvPr id="171" name="Text Box 180"/>
          <p:cNvSpPr txBox="1">
            <a:spLocks noChangeArrowheads="1"/>
          </p:cNvSpPr>
          <p:nvPr/>
        </p:nvSpPr>
        <p:spPr bwMode="auto">
          <a:xfrm>
            <a:off x="6859588" y="5672138"/>
            <a:ext cx="12144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8" tIns="43434" rIns="86868" bIns="43434"/>
          <a:lstStyle/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Despacho </a:t>
            </a:r>
          </a:p>
          <a:p>
            <a:pPr algn="ctr">
              <a:defRPr/>
            </a:pPr>
            <a:r>
              <a:rPr lang="es-ES" sz="900" b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Oficializado</a:t>
            </a:r>
            <a:endParaRPr lang="es-ES" sz="90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pSp>
        <p:nvGrpSpPr>
          <p:cNvPr id="4" name="23 Grupo"/>
          <p:cNvGrpSpPr>
            <a:grpSpLocks/>
          </p:cNvGrpSpPr>
          <p:nvPr/>
        </p:nvGrpSpPr>
        <p:grpSpPr bwMode="auto">
          <a:xfrm>
            <a:off x="144463" y="4171950"/>
            <a:ext cx="1500187" cy="1341438"/>
            <a:chOff x="6572264" y="1643050"/>
            <a:chExt cx="1000132" cy="1341754"/>
          </a:xfrm>
        </p:grpSpPr>
        <p:pic>
          <p:nvPicPr>
            <p:cNvPr id="1073" name="Picture 3" descr="j020546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72264" y="1643050"/>
              <a:ext cx="86193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" name="Text Box 180"/>
            <p:cNvSpPr txBox="1">
              <a:spLocks noChangeArrowheads="1"/>
            </p:cNvSpPr>
            <p:nvPr/>
          </p:nvSpPr>
          <p:spPr bwMode="auto">
            <a:xfrm>
              <a:off x="6572264" y="2429048"/>
              <a:ext cx="1000132" cy="55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868" tIns="43434" rIns="86868" bIns="43434"/>
            <a:lstStyle/>
            <a:p>
              <a:pPr algn="ctr">
                <a:defRPr/>
              </a:pPr>
              <a:r>
                <a:rPr lang="es-ES" sz="900" b="1">
                  <a:solidFill>
                    <a:schemeClr val="accent2">
                      <a:lumMod val="75000"/>
                    </a:schemeClr>
                  </a:solidFill>
                  <a:ea typeface="ＭＳ Ｐゴシック" pitchFamily="-112" charset="-128"/>
                </a:rPr>
                <a:t>Alertas, correos, eventos, etc. A las instituciones </a:t>
              </a:r>
              <a:endParaRPr lang="es-ES" sz="90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endParaRPr>
            </a:p>
            <a:p>
              <a:pPr algn="ctr">
                <a:defRPr/>
              </a:pPr>
              <a:endParaRPr lang="es-ES" sz="90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6" grpId="0" animBg="1"/>
      <p:bldP spid="28" grpId="0"/>
      <p:bldP spid="29" grpId="0"/>
      <p:bldP spid="30" grpId="0"/>
      <p:bldP spid="32" grpId="0"/>
      <p:bldP spid="33" grpId="0"/>
      <p:bldP spid="36" grpId="0"/>
      <p:bldP spid="37" grpId="0" animBg="1"/>
      <p:bldP spid="39" grpId="0"/>
      <p:bldP spid="40" grpId="0"/>
      <p:bldP spid="42" grpId="0"/>
      <p:bldP spid="43" grpId="0"/>
      <p:bldP spid="166" grpId="0"/>
      <p:bldP spid="169" grpId="0"/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1400" y="944563"/>
            <a:ext cx="71120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2900" b="1" smtClean="0">
                <a:solidFill>
                  <a:srgbClr val="AC1221"/>
                </a:solidFill>
                <a:ea typeface="ＭＳ Ｐゴシック" pitchFamily="-112" charset="-128"/>
              </a:rPr>
              <a:t>Acceso al VUI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4341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agen 7" descr="dos logos.ps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6281738"/>
            <a:ext cx="1209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n 8" descr="pie de logos.ps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9413" y="61833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14347" name="Imagen 14" descr="nombre VUI.ps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6288" y="6413500"/>
            <a:ext cx="2295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1506538"/>
            <a:ext cx="73914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>
            <a:hlinkClick r:id="rId9"/>
          </p:cNvPr>
          <p:cNvSpPr/>
          <p:nvPr/>
        </p:nvSpPr>
        <p:spPr>
          <a:xfrm>
            <a:off x="6329363" y="4127500"/>
            <a:ext cx="889000" cy="8048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 txBox="1">
            <a:spLocks/>
          </p:cNvSpPr>
          <p:nvPr/>
        </p:nvSpPr>
        <p:spPr bwMode="auto">
          <a:xfrm>
            <a:off x="973138" y="1908175"/>
            <a:ext cx="71120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>
                <a:cs typeface="Arial" charset="0"/>
              </a:rPr>
              <a:t>Las Instituciones, interactúan en forma coordinada con la DNA, en la gestión  de permisos, autorizaciones, certificaciones y en tiempo real.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>
                <a:cs typeface="Arial" charset="0"/>
              </a:rPr>
              <a:t>Las instituciones, a través de la DNA ya están implementando el </a:t>
            </a:r>
            <a:r>
              <a:rPr lang="es-ES" sz="2400" b="1" i="1">
                <a:cs typeface="Arial" charset="0"/>
              </a:rPr>
              <a:t>Pago Electrónico </a:t>
            </a:r>
            <a:r>
              <a:rPr lang="es-ES" sz="2400">
                <a:cs typeface="Arial" charset="0"/>
              </a:rPr>
              <a:t>de sus Tasas.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>
                <a:cs typeface="Arial" charset="0"/>
              </a:rPr>
              <a:t>Las instituciones reciben alertas y otros procedimientos de control.</a:t>
            </a:r>
          </a:p>
          <a:p>
            <a:pPr algn="ctr">
              <a:lnSpc>
                <a:spcPct val="80000"/>
              </a:lnSpc>
            </a:pPr>
            <a:endParaRPr lang="es-ES_tradnl" sz="2900" b="1">
              <a:solidFill>
                <a:srgbClr val="AC1221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s-ES_tradnl" sz="2900" b="1">
              <a:solidFill>
                <a:srgbClr val="AC1221"/>
              </a:solidFill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5365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793750" y="811213"/>
            <a:ext cx="77597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_tradnl" sz="2900" b="1">
                <a:solidFill>
                  <a:srgbClr val="AC1221"/>
                </a:solidFill>
                <a:latin typeface="+mj-lt"/>
                <a:ea typeface="ＭＳ Ｐゴシック" pitchFamily="-112" charset="-128"/>
                <a:cs typeface="ＭＳ Ｐゴシック" pitchFamily="-65" charset="-128"/>
              </a:rPr>
              <a:t>El impacto del VUI en las Instituciones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 txBox="1">
            <a:spLocks/>
          </p:cNvSpPr>
          <p:nvPr/>
        </p:nvSpPr>
        <p:spPr bwMode="auto">
          <a:xfrm>
            <a:off x="973138" y="1908175"/>
            <a:ext cx="71120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>
                <a:cs typeface="Arial" charset="0"/>
              </a:rPr>
              <a:t>Se produce una notable reducción de tiempos, tramites y procesos en todas las instituciones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>
                <a:cs typeface="Arial" charset="0"/>
              </a:rPr>
              <a:t>Las instituciones controlan electrónicamente la utilización de sus autorizaciones.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>
                <a:cs typeface="Arial" charset="0"/>
              </a:rPr>
              <a:t> Las instituciones se transparentan permitiendo el acceso a las documentaciones que intervienen en el proceso de importación.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s-ES" sz="2400">
                <a:cs typeface="Arial" charset="0"/>
              </a:rPr>
              <a:t>Las instituciones disminuyen el riesgo de las falsificaciones.</a:t>
            </a:r>
            <a:endParaRPr lang="es-ES_tradnl" sz="2400"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endParaRPr lang="es-ES_tradnl" sz="2900" b="1">
              <a:solidFill>
                <a:srgbClr val="AC1221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s-ES_tradnl" sz="2900" b="1">
              <a:solidFill>
                <a:srgbClr val="AC1221"/>
              </a:solidFill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6389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793750" y="811213"/>
            <a:ext cx="77597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_tradnl" sz="2900" b="1">
                <a:solidFill>
                  <a:srgbClr val="AC1221"/>
                </a:solidFill>
                <a:latin typeface="+mj-lt"/>
                <a:ea typeface="ＭＳ Ｐゴシック" pitchFamily="-112" charset="-128"/>
                <a:cs typeface="ＭＳ Ｐゴシック" pitchFamily="-65" charset="-128"/>
              </a:rPr>
              <a:t>El impacto del VUI en las Instituciones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7411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3888" y="144463"/>
            <a:ext cx="327501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VideoVU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852820"/>
            <a:ext cx="9162345" cy="600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 txBox="1">
            <a:spLocks/>
          </p:cNvSpPr>
          <p:nvPr/>
        </p:nvSpPr>
        <p:spPr bwMode="auto">
          <a:xfrm>
            <a:off x="1041400" y="2738438"/>
            <a:ext cx="71120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_tradnl" sz="2900" b="1">
                <a:solidFill>
                  <a:srgbClr val="AC1221"/>
                </a:solidFill>
                <a:latin typeface="Calibri" pitchFamily="34" charset="0"/>
              </a:rPr>
              <a:t>Gracias por su atención</a:t>
            </a:r>
          </a:p>
          <a:p>
            <a:pPr algn="ctr">
              <a:lnSpc>
                <a:spcPct val="80000"/>
              </a:lnSpc>
            </a:pPr>
            <a:endParaRPr lang="es-ES_tradnl" sz="2900" b="1">
              <a:solidFill>
                <a:srgbClr val="AC1221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s-ES_tradnl" sz="2900" b="1">
              <a:solidFill>
                <a:srgbClr val="AC1221"/>
              </a:solidFill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8437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9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18441" name="5 Imagen" descr="vu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8738" y="1230313"/>
            <a:ext cx="14271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4100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Imagen 7" descr="dos logos.ps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6281738"/>
            <a:ext cx="1209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magen 8" descr="pie de logos.ps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9413" y="61833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4106" name="Imagen 14" descr="nombre VUI.ps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6288" y="6413500"/>
            <a:ext cx="2295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ítulo 1"/>
          <p:cNvSpPr>
            <a:spLocks noGrp="1"/>
          </p:cNvSpPr>
          <p:nvPr>
            <p:ph type="ctrTitle"/>
          </p:nvPr>
        </p:nvSpPr>
        <p:spPr>
          <a:xfrm>
            <a:off x="698500" y="962025"/>
            <a:ext cx="7759700" cy="879475"/>
          </a:xfrm>
        </p:spPr>
        <p:txBody>
          <a:bodyPr/>
          <a:lstStyle/>
          <a:p>
            <a:pPr eaLnBrk="1" hangingPunct="1"/>
            <a:r>
              <a:rPr lang="es-ES_tradnl" sz="2900" b="1" smtClean="0">
                <a:solidFill>
                  <a:srgbClr val="AC1221"/>
                </a:solidFill>
                <a:ea typeface="ＭＳ Ｐゴシック" pitchFamily="34" charset="-128"/>
              </a:rPr>
              <a:t>Definición </a:t>
            </a:r>
          </a:p>
        </p:txBody>
      </p:sp>
      <p:sp>
        <p:nvSpPr>
          <p:cNvPr id="4108" name="16 Rectángulo"/>
          <p:cNvSpPr>
            <a:spLocks noChangeArrowheads="1"/>
          </p:cNvSpPr>
          <p:nvPr/>
        </p:nvSpPr>
        <p:spPr bwMode="auto">
          <a:xfrm>
            <a:off x="709613" y="2220913"/>
            <a:ext cx="76644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/>
              <a:t>Una ventanilla única es definida como una </a:t>
            </a:r>
            <a:r>
              <a:rPr lang="en-US" sz="2800" b="1"/>
              <a:t>facilidad </a:t>
            </a:r>
            <a:r>
              <a:rPr lang="en-US" sz="2800"/>
              <a:t>que permite a las partes involucradas en el comercio, </a:t>
            </a:r>
            <a:r>
              <a:rPr lang="en-US" sz="2800" b="1"/>
              <a:t>presentar información y documentación estandarizada  </a:t>
            </a:r>
            <a:r>
              <a:rPr lang="en-US" sz="2800"/>
              <a:t>con un solo punto de entrada, para cumplir con todos los requerimientos regulatorios para las importaciones.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5124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agen 7" descr="dos logos.ps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6281738"/>
            <a:ext cx="1209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Imagen 8" descr="pie de logos.ps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9413" y="61833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5130" name="Imagen 14" descr="nombre VUI.ps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6288" y="6413500"/>
            <a:ext cx="2295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ítulo 1"/>
          <p:cNvSpPr>
            <a:spLocks noGrp="1"/>
          </p:cNvSpPr>
          <p:nvPr>
            <p:ph type="ctrTitle"/>
          </p:nvPr>
        </p:nvSpPr>
        <p:spPr>
          <a:xfrm>
            <a:off x="698500" y="962025"/>
            <a:ext cx="7759700" cy="879475"/>
          </a:xfrm>
        </p:spPr>
        <p:txBody>
          <a:bodyPr/>
          <a:lstStyle/>
          <a:p>
            <a:pPr eaLnBrk="1" hangingPunct="1"/>
            <a:r>
              <a:rPr lang="es-ES_tradnl" sz="2900" b="1" smtClean="0">
                <a:solidFill>
                  <a:srgbClr val="AC1221"/>
                </a:solidFill>
                <a:ea typeface="ＭＳ Ｐゴシック" pitchFamily="34" charset="-128"/>
              </a:rPr>
              <a:t> Síntesis de la Definición</a:t>
            </a:r>
          </a:p>
        </p:txBody>
      </p:sp>
      <p:sp>
        <p:nvSpPr>
          <p:cNvPr id="5132" name="16 Rectángulo"/>
          <p:cNvSpPr>
            <a:spLocks noChangeArrowheads="1"/>
          </p:cNvSpPr>
          <p:nvPr/>
        </p:nvSpPr>
        <p:spPr bwMode="auto">
          <a:xfrm>
            <a:off x="684213" y="1839913"/>
            <a:ext cx="76644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s-PY" sz="2400" b="1"/>
              <a:t>Facilitación</a:t>
            </a:r>
            <a:r>
              <a:rPr lang="en-US" sz="2400" b="1"/>
              <a:t> en la </a:t>
            </a:r>
            <a:r>
              <a:rPr lang="en-US" sz="2400" b="1" noProof="1"/>
              <a:t>tramitacion</a:t>
            </a:r>
            <a:r>
              <a:rPr lang="en-US" sz="2400" b="1"/>
              <a:t> de </a:t>
            </a:r>
            <a:r>
              <a:rPr lang="es-PY" sz="2400" b="1"/>
              <a:t>autorizaciones</a:t>
            </a:r>
            <a:r>
              <a:rPr lang="en-US" sz="2400" b="1"/>
              <a:t>.</a:t>
            </a:r>
          </a:p>
          <a:p>
            <a:pPr marL="457200" indent="-457200" algn="just">
              <a:buFont typeface="Arial" charset="0"/>
              <a:buChar char="•"/>
            </a:pPr>
            <a:endParaRPr lang="en-US" sz="2400" b="1"/>
          </a:p>
          <a:p>
            <a:pPr marL="457200" indent="-457200" algn="just">
              <a:buFont typeface="Arial" charset="0"/>
              <a:buChar char="•"/>
            </a:pPr>
            <a:r>
              <a:rPr lang="en-US" sz="2400" b="1"/>
              <a:t>Presentación de la </a:t>
            </a:r>
            <a:r>
              <a:rPr lang="es-PY" sz="2400" b="1"/>
              <a:t>información</a:t>
            </a:r>
            <a:r>
              <a:rPr lang="en-US" sz="2400" b="1"/>
              <a:t> y </a:t>
            </a:r>
            <a:r>
              <a:rPr lang="es-PY" sz="2400" b="1"/>
              <a:t>documentación</a:t>
            </a:r>
            <a:r>
              <a:rPr lang="en-US" sz="2400" b="1"/>
              <a:t> estandarizada.</a:t>
            </a:r>
          </a:p>
          <a:p>
            <a:pPr marL="457200" indent="-457200" algn="just">
              <a:buFont typeface="Arial" charset="0"/>
              <a:buChar char="•"/>
            </a:pPr>
            <a:endParaRPr lang="en-US" sz="2400" b="1"/>
          </a:p>
          <a:p>
            <a:pPr marL="457200" indent="-457200" algn="just">
              <a:buFont typeface="Arial" charset="0"/>
              <a:buChar char="•"/>
            </a:pPr>
            <a:r>
              <a:rPr lang="es-PY" sz="2400" b="1"/>
              <a:t>Integración virtual (portal único) de información electrónica o computarizada.</a:t>
            </a:r>
          </a:p>
          <a:p>
            <a:pPr marL="457200" indent="-457200" algn="just"/>
            <a:endParaRPr lang="es-PY" sz="2400" b="1"/>
          </a:p>
          <a:p>
            <a:pPr marL="457200" indent="-457200" algn="just">
              <a:buFont typeface="Arial" charset="0"/>
              <a:buChar char="•"/>
            </a:pPr>
            <a:r>
              <a:rPr lang="es-ES" sz="2400" b="1"/>
              <a:t>Instrumento para coordinar organismos, bajo una coordinación definida.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 smtClean="0">
              <a:ea typeface="ＭＳ Ｐゴシック" pitchFamily="34" charset="-128"/>
            </a:endParaRPr>
          </a:p>
        </p:txBody>
      </p:sp>
      <p:pic>
        <p:nvPicPr>
          <p:cNvPr id="6147" name="3 Marcador de contenido" descr="SatyaPrasad- Single Window_Página_0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4763"/>
            <a:ext cx="9144000" cy="6289676"/>
          </a:xfrm>
        </p:spPr>
      </p:pic>
      <p:sp>
        <p:nvSpPr>
          <p:cNvPr id="6148" name="1 Rectángulo"/>
          <p:cNvSpPr>
            <a:spLocks noChangeArrowheads="1"/>
          </p:cNvSpPr>
          <p:nvPr/>
        </p:nvSpPr>
        <p:spPr bwMode="auto">
          <a:xfrm>
            <a:off x="0" y="6284913"/>
            <a:ext cx="9069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Y" sz="1400" i="1"/>
              <a:t>Diapositiva extraída de la presentación , </a:t>
            </a:r>
            <a:r>
              <a:rPr lang="es-ES" sz="1400" i="1"/>
              <a:t>Single Window Environment - </a:t>
            </a:r>
            <a:r>
              <a:rPr lang="es-ES" sz="1400" b="1" i="1"/>
              <a:t>S.P. Sahu</a:t>
            </a:r>
            <a:endParaRPr lang="es-ES" sz="1400" i="1"/>
          </a:p>
          <a:p>
            <a:pPr algn="ctr"/>
            <a:r>
              <a:rPr lang="es-ES" sz="1400" b="1" i="1"/>
              <a:t>World Customs Organization</a:t>
            </a:r>
            <a:r>
              <a:rPr lang="es-PY" sz="1400" i="1"/>
              <a:t> - </a:t>
            </a:r>
            <a:r>
              <a:rPr lang="es-ES" sz="1400" i="1"/>
              <a:t>Ottawa – May 19-21 2009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30219-45E0-40A9-80A6-38AC65F1457F}" type="slidenum">
              <a:rPr lang="es-ES_tradnl" b="1">
                <a:latin typeface="+mn-lt"/>
              </a:rPr>
              <a:pPr>
                <a:defRPr/>
              </a:pPr>
              <a:t>5</a:t>
            </a:fld>
            <a:endParaRPr lang="es-ES_tradnl" b="1">
              <a:latin typeface="+mn-lt"/>
            </a:endParaRPr>
          </a:p>
        </p:txBody>
      </p:sp>
      <p:sp>
        <p:nvSpPr>
          <p:cNvPr id="68610" name="AutoShape 4"/>
          <p:cNvSpPr>
            <a:spLocks noChangeArrowheads="1"/>
          </p:cNvSpPr>
          <p:nvPr/>
        </p:nvSpPr>
        <p:spPr bwMode="auto">
          <a:xfrm>
            <a:off x="3735388" y="3381375"/>
            <a:ext cx="1905000" cy="1560513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MX" sz="1600" b="1">
                <a:solidFill>
                  <a:srgbClr val="000000"/>
                </a:solidFill>
                <a:latin typeface="+mn-lt"/>
                <a:ea typeface="ＭＳ Ｐゴシック" pitchFamily="-112" charset="-128"/>
              </a:rPr>
              <a:t>TRÁMITES DE</a:t>
            </a:r>
          </a:p>
          <a:p>
            <a:pPr algn="ctr" eaLnBrk="0" hangingPunct="0">
              <a:defRPr/>
            </a:pPr>
            <a:r>
              <a:rPr lang="es-MX" sz="1600" b="1">
                <a:solidFill>
                  <a:srgbClr val="000000"/>
                </a:solidFill>
                <a:latin typeface="+mn-lt"/>
                <a:ea typeface="ＭＳ Ｐゴシック" pitchFamily="-112" charset="-128"/>
              </a:rPr>
              <a:t>IMPORTACIÓN</a:t>
            </a:r>
          </a:p>
        </p:txBody>
      </p:sp>
      <p:sp>
        <p:nvSpPr>
          <p:cNvPr id="68611" name="Line 5"/>
          <p:cNvSpPr>
            <a:spLocks noChangeShapeType="1"/>
          </p:cNvSpPr>
          <p:nvPr/>
        </p:nvSpPr>
        <p:spPr bwMode="auto">
          <a:xfrm flipH="1">
            <a:off x="4678363" y="2546350"/>
            <a:ext cx="9525" cy="8826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68612" name="Line 6"/>
          <p:cNvSpPr>
            <a:spLocks noChangeShapeType="1"/>
          </p:cNvSpPr>
          <p:nvPr/>
        </p:nvSpPr>
        <p:spPr bwMode="auto">
          <a:xfrm flipH="1">
            <a:off x="5556250" y="2781300"/>
            <a:ext cx="1079500" cy="719138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68613" name="Line 7"/>
          <p:cNvSpPr>
            <a:spLocks noChangeShapeType="1"/>
          </p:cNvSpPr>
          <p:nvPr/>
        </p:nvSpPr>
        <p:spPr bwMode="auto">
          <a:xfrm flipH="1" flipV="1">
            <a:off x="5556250" y="4365625"/>
            <a:ext cx="1679575" cy="35877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68614" name="Line 8"/>
          <p:cNvSpPr>
            <a:spLocks noChangeShapeType="1"/>
          </p:cNvSpPr>
          <p:nvPr/>
        </p:nvSpPr>
        <p:spPr bwMode="auto">
          <a:xfrm flipH="1" flipV="1">
            <a:off x="5195888" y="4508500"/>
            <a:ext cx="1512887" cy="1081088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V="1">
            <a:off x="4689475" y="4668838"/>
            <a:ext cx="1588" cy="15684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68616" name="Line 10"/>
          <p:cNvSpPr>
            <a:spLocks noChangeShapeType="1"/>
          </p:cNvSpPr>
          <p:nvPr/>
        </p:nvSpPr>
        <p:spPr bwMode="auto">
          <a:xfrm flipV="1">
            <a:off x="2771775" y="4797425"/>
            <a:ext cx="984250" cy="8636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68617" name="Line 11"/>
          <p:cNvSpPr>
            <a:spLocks noChangeShapeType="1"/>
          </p:cNvSpPr>
          <p:nvPr/>
        </p:nvSpPr>
        <p:spPr bwMode="auto">
          <a:xfrm flipV="1">
            <a:off x="1835150" y="4365625"/>
            <a:ext cx="1920875" cy="287338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68618" name="Line 12"/>
          <p:cNvSpPr>
            <a:spLocks noChangeShapeType="1"/>
          </p:cNvSpPr>
          <p:nvPr/>
        </p:nvSpPr>
        <p:spPr bwMode="auto">
          <a:xfrm>
            <a:off x="2916238" y="2924175"/>
            <a:ext cx="911225" cy="7207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27088" y="260350"/>
            <a:ext cx="73914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2" charset="-128"/>
              </a:rPr>
              <a:t>Problemática de la repetición de datos</a:t>
            </a:r>
          </a:p>
        </p:txBody>
      </p:sp>
      <p:grpSp>
        <p:nvGrpSpPr>
          <p:cNvPr id="7181" name="Group 49"/>
          <p:cNvGrpSpPr>
            <a:grpSpLocks/>
          </p:cNvGrpSpPr>
          <p:nvPr/>
        </p:nvGrpSpPr>
        <p:grpSpPr bwMode="auto">
          <a:xfrm>
            <a:off x="1755775" y="1844675"/>
            <a:ext cx="1916113" cy="1223963"/>
            <a:chOff x="1015" y="1208"/>
            <a:chExt cx="1207" cy="771"/>
          </a:xfrm>
        </p:grpSpPr>
        <p:pic>
          <p:nvPicPr>
            <p:cNvPr id="7220" name="Picture 16" descr="fol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0" y="1208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4" name="Text Box 17"/>
            <p:cNvSpPr txBox="1">
              <a:spLocks noChangeArrowheads="1"/>
            </p:cNvSpPr>
            <p:nvPr/>
          </p:nvSpPr>
          <p:spPr bwMode="auto">
            <a:xfrm>
              <a:off x="1015" y="1271"/>
              <a:ext cx="120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sz="2000" b="1">
                  <a:solidFill>
                    <a:srgbClr val="000000"/>
                  </a:solidFill>
                  <a:latin typeface="+mn-lt"/>
                  <a:ea typeface="ＭＳ Ｐゴシック" pitchFamily="-112" charset="-128"/>
                </a:rPr>
                <a:t>Certificados</a:t>
              </a:r>
              <a:endParaRPr lang="es-MX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  <a:p>
              <a:pPr>
                <a:defRPr/>
              </a:pPr>
              <a:r>
                <a:rPr lang="es-MX" b="1">
                  <a:solidFill>
                    <a:srgbClr val="000000"/>
                  </a:solidFill>
                  <a:latin typeface="+mn-lt"/>
                  <a:ea typeface="ＭＳ Ｐゴシック" pitchFamily="-112" charset="-128"/>
                </a:rPr>
                <a:t>Laboratorios</a:t>
              </a:r>
              <a:endParaRPr lang="es-ES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</p:txBody>
        </p:sp>
      </p:grpSp>
      <p:grpSp>
        <p:nvGrpSpPr>
          <p:cNvPr id="7182" name="Group 64"/>
          <p:cNvGrpSpPr>
            <a:grpSpLocks/>
          </p:cNvGrpSpPr>
          <p:nvPr/>
        </p:nvGrpSpPr>
        <p:grpSpPr bwMode="auto">
          <a:xfrm>
            <a:off x="3708400" y="1484313"/>
            <a:ext cx="1871663" cy="1223962"/>
            <a:chOff x="2472" y="981"/>
            <a:chExt cx="1179" cy="771"/>
          </a:xfrm>
        </p:grpSpPr>
        <p:pic>
          <p:nvPicPr>
            <p:cNvPr id="7217" name="Picture 18" descr="fol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2" y="981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8" name="Text Box 19"/>
            <p:cNvSpPr txBox="1">
              <a:spLocks noChangeArrowheads="1"/>
            </p:cNvSpPr>
            <p:nvPr/>
          </p:nvSpPr>
          <p:spPr bwMode="auto">
            <a:xfrm>
              <a:off x="2626" y="1288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MX" sz="1500">
                <a:solidFill>
                  <a:srgbClr val="000000"/>
                </a:solidFill>
              </a:endParaRPr>
            </a:p>
          </p:txBody>
        </p:sp>
        <p:sp>
          <p:nvSpPr>
            <p:cNvPr id="7219" name="Text Box 20"/>
            <p:cNvSpPr txBox="1">
              <a:spLocks noChangeArrowheads="1"/>
            </p:cNvSpPr>
            <p:nvPr/>
          </p:nvSpPr>
          <p:spPr bwMode="auto">
            <a:xfrm>
              <a:off x="2587" y="1283"/>
              <a:ext cx="7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50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s-MX" sz="1500" b="1">
                  <a:solidFill>
                    <a:srgbClr val="000000"/>
                  </a:solidFill>
                  <a:latin typeface="Verdana" pitchFamily="34" charset="0"/>
                </a:rPr>
                <a:t>FACTURA</a:t>
              </a:r>
              <a:endParaRPr lang="es-ES" sz="15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7183" name="Group 21"/>
          <p:cNvGrpSpPr>
            <a:grpSpLocks/>
          </p:cNvGrpSpPr>
          <p:nvPr/>
        </p:nvGrpSpPr>
        <p:grpSpPr bwMode="auto">
          <a:xfrm>
            <a:off x="5724525" y="1773238"/>
            <a:ext cx="1909763" cy="1223962"/>
            <a:chOff x="4332" y="709"/>
            <a:chExt cx="1203" cy="771"/>
          </a:xfrm>
        </p:grpSpPr>
        <p:pic>
          <p:nvPicPr>
            <p:cNvPr id="7214" name="Picture 22" descr="fol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2" y="709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4592" y="1016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s-MX" sz="1500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392" y="717"/>
              <a:ext cx="11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1600" b="1">
                  <a:solidFill>
                    <a:srgbClr val="000000"/>
                  </a:solidFill>
                  <a:latin typeface="+mn-lt"/>
                  <a:ea typeface="ＭＳ Ｐゴシック" pitchFamily="-112" charset="-128"/>
                </a:rPr>
                <a:t>Registro</a:t>
              </a:r>
            </a:p>
            <a:p>
              <a:pPr algn="ctr">
                <a:defRPr/>
              </a:pPr>
              <a:r>
                <a:rPr lang="es-MX" b="1">
                  <a:solidFill>
                    <a:srgbClr val="000000"/>
                  </a:solidFill>
                  <a:latin typeface="+mn-lt"/>
                  <a:ea typeface="ＭＳ Ｐゴシック" pitchFamily="-112" charset="-128"/>
                </a:rPr>
                <a:t>Importadores</a:t>
              </a:r>
              <a:endParaRPr lang="es-MX" sz="1600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  <a:p>
              <a:pPr algn="ctr">
                <a:defRPr/>
              </a:pPr>
              <a:r>
                <a:rPr lang="es-MX" sz="1600" b="1">
                  <a:solidFill>
                    <a:srgbClr val="000000"/>
                  </a:solidFill>
                  <a:latin typeface="+mn-lt"/>
                  <a:ea typeface="ＭＳ Ｐゴシック" pitchFamily="-112" charset="-128"/>
                </a:rPr>
                <a:t>DNA</a:t>
              </a:r>
              <a:endParaRPr lang="es-ES" sz="1600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</p:txBody>
        </p:sp>
      </p:grpSp>
      <p:grpSp>
        <p:nvGrpSpPr>
          <p:cNvPr id="7184" name="Group 25"/>
          <p:cNvGrpSpPr>
            <a:grpSpLocks/>
          </p:cNvGrpSpPr>
          <p:nvPr/>
        </p:nvGrpSpPr>
        <p:grpSpPr bwMode="auto">
          <a:xfrm>
            <a:off x="7164388" y="2852738"/>
            <a:ext cx="1871662" cy="1223962"/>
            <a:chOff x="4332" y="709"/>
            <a:chExt cx="1179" cy="771"/>
          </a:xfrm>
        </p:grpSpPr>
        <p:pic>
          <p:nvPicPr>
            <p:cNvPr id="7211" name="Picture 26" descr="fol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2" y="709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35" name="Text Box 27"/>
            <p:cNvSpPr txBox="1">
              <a:spLocks noChangeArrowheads="1"/>
            </p:cNvSpPr>
            <p:nvPr/>
          </p:nvSpPr>
          <p:spPr bwMode="auto">
            <a:xfrm>
              <a:off x="4592" y="1016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s-MX" sz="1500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</p:txBody>
        </p:sp>
        <p:sp>
          <p:nvSpPr>
            <p:cNvPr id="68636" name="Text Box 28"/>
            <p:cNvSpPr txBox="1">
              <a:spLocks noChangeArrowheads="1"/>
            </p:cNvSpPr>
            <p:nvPr/>
          </p:nvSpPr>
          <p:spPr bwMode="auto">
            <a:xfrm>
              <a:off x="4610" y="966"/>
              <a:ext cx="77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b="1">
                  <a:solidFill>
                    <a:srgbClr val="000000"/>
                  </a:solidFill>
                  <a:latin typeface="+mn-lt"/>
                  <a:ea typeface="ＭＳ Ｐゴシック" pitchFamily="-112" charset="-128"/>
                </a:rPr>
                <a:t>Certificado</a:t>
              </a:r>
            </a:p>
            <a:p>
              <a:pPr algn="ctr">
                <a:defRPr/>
              </a:pPr>
              <a:r>
                <a:rPr lang="es-MX" b="1">
                  <a:solidFill>
                    <a:srgbClr val="000000"/>
                  </a:solidFill>
                  <a:latin typeface="+mn-lt"/>
                  <a:ea typeface="ＭＳ Ｐゴシック" pitchFamily="-112" charset="-128"/>
                </a:rPr>
                <a:t>de Origen</a:t>
              </a:r>
              <a:endParaRPr lang="es-ES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</p:txBody>
        </p:sp>
      </p:grpSp>
      <p:grpSp>
        <p:nvGrpSpPr>
          <p:cNvPr id="7185" name="Group 50"/>
          <p:cNvGrpSpPr>
            <a:grpSpLocks/>
          </p:cNvGrpSpPr>
          <p:nvPr/>
        </p:nvGrpSpPr>
        <p:grpSpPr bwMode="auto">
          <a:xfrm>
            <a:off x="0" y="2924175"/>
            <a:ext cx="2844800" cy="1223963"/>
            <a:chOff x="-150" y="2251"/>
            <a:chExt cx="2032" cy="771"/>
          </a:xfrm>
        </p:grpSpPr>
        <p:pic>
          <p:nvPicPr>
            <p:cNvPr id="7208" name="Picture 29" descr="fol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2251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9" name="Text Box 30"/>
            <p:cNvSpPr txBox="1">
              <a:spLocks noChangeArrowheads="1"/>
            </p:cNvSpPr>
            <p:nvPr/>
          </p:nvSpPr>
          <p:spPr bwMode="auto">
            <a:xfrm>
              <a:off x="418" y="2558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MX" sz="1500">
                <a:solidFill>
                  <a:srgbClr val="000000"/>
                </a:solidFill>
              </a:endParaRPr>
            </a:p>
          </p:txBody>
        </p:sp>
        <p:sp>
          <p:nvSpPr>
            <p:cNvPr id="7210" name="Text Box 31"/>
            <p:cNvSpPr txBox="1">
              <a:spLocks noChangeArrowheads="1"/>
            </p:cNvSpPr>
            <p:nvPr/>
          </p:nvSpPr>
          <p:spPr bwMode="auto">
            <a:xfrm>
              <a:off x="-150" y="2411"/>
              <a:ext cx="203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500" b="1">
                  <a:solidFill>
                    <a:srgbClr val="000000"/>
                  </a:solidFill>
                  <a:latin typeface="Verdana" pitchFamily="34" charset="0"/>
                </a:rPr>
                <a:t>Registros</a:t>
              </a:r>
              <a:r>
                <a:rPr lang="es-MX" sz="150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s-MX" sz="1500" b="1">
                  <a:solidFill>
                    <a:srgbClr val="000000"/>
                  </a:solidFill>
                  <a:latin typeface="Verdana" pitchFamily="34" charset="0"/>
                </a:rPr>
                <a:t>instituciones</a:t>
              </a:r>
              <a:endParaRPr lang="es-ES" sz="15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7186" name="Group 51"/>
          <p:cNvGrpSpPr>
            <a:grpSpLocks/>
          </p:cNvGrpSpPr>
          <p:nvPr/>
        </p:nvGrpSpPr>
        <p:grpSpPr bwMode="auto">
          <a:xfrm>
            <a:off x="1763713" y="5229225"/>
            <a:ext cx="1871662" cy="1223963"/>
            <a:chOff x="658" y="3249"/>
            <a:chExt cx="1179" cy="771"/>
          </a:xfrm>
        </p:grpSpPr>
        <p:pic>
          <p:nvPicPr>
            <p:cNvPr id="7205" name="Picture 32" descr="fol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8" y="3249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43" name="Text Box 33"/>
            <p:cNvSpPr txBox="1">
              <a:spLocks noChangeArrowheads="1"/>
            </p:cNvSpPr>
            <p:nvPr/>
          </p:nvSpPr>
          <p:spPr bwMode="auto">
            <a:xfrm>
              <a:off x="918" y="3556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s-MX" sz="1500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</p:txBody>
        </p:sp>
        <p:sp>
          <p:nvSpPr>
            <p:cNvPr id="7207" name="Text Box 34"/>
            <p:cNvSpPr txBox="1">
              <a:spLocks noChangeArrowheads="1"/>
            </p:cNvSpPr>
            <p:nvPr/>
          </p:nvSpPr>
          <p:spPr bwMode="auto">
            <a:xfrm>
              <a:off x="1015" y="3575"/>
              <a:ext cx="52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500" b="1">
                  <a:solidFill>
                    <a:srgbClr val="000000"/>
                  </a:solidFill>
                  <a:latin typeface="Verdana" pitchFamily="34" charset="0"/>
                </a:rPr>
                <a:t>AFIDI</a:t>
              </a:r>
              <a:endParaRPr lang="es-ES" sz="15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7187" name="Group 52"/>
          <p:cNvGrpSpPr>
            <a:grpSpLocks/>
          </p:cNvGrpSpPr>
          <p:nvPr/>
        </p:nvGrpSpPr>
        <p:grpSpPr bwMode="auto">
          <a:xfrm>
            <a:off x="3744913" y="5634038"/>
            <a:ext cx="2308225" cy="1223962"/>
            <a:chOff x="2465" y="3549"/>
            <a:chExt cx="1454" cy="771"/>
          </a:xfrm>
        </p:grpSpPr>
        <p:pic>
          <p:nvPicPr>
            <p:cNvPr id="7202" name="Picture 35" descr="fol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2" y="3549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47" name="Text Box 36"/>
            <p:cNvSpPr txBox="1">
              <a:spLocks noChangeArrowheads="1"/>
            </p:cNvSpPr>
            <p:nvPr/>
          </p:nvSpPr>
          <p:spPr bwMode="auto">
            <a:xfrm>
              <a:off x="2732" y="3856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s-MX" sz="1500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</p:txBody>
        </p:sp>
        <p:sp>
          <p:nvSpPr>
            <p:cNvPr id="7204" name="Text Box 37"/>
            <p:cNvSpPr txBox="1">
              <a:spLocks noChangeArrowheads="1"/>
            </p:cNvSpPr>
            <p:nvPr/>
          </p:nvSpPr>
          <p:spPr bwMode="auto">
            <a:xfrm>
              <a:off x="2465" y="3847"/>
              <a:ext cx="145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500" b="1">
                  <a:solidFill>
                    <a:srgbClr val="000000"/>
                  </a:solidFill>
                  <a:latin typeface="Verdana" pitchFamily="34" charset="0"/>
                </a:rPr>
                <a:t>AUTORIZACIONES </a:t>
              </a:r>
            </a:p>
            <a:p>
              <a:pPr algn="ctr"/>
              <a:r>
                <a:rPr lang="es-MX" sz="1500" b="1">
                  <a:solidFill>
                    <a:srgbClr val="000000"/>
                  </a:solidFill>
                  <a:latin typeface="Verdana" pitchFamily="34" charset="0"/>
                </a:rPr>
                <a:t>IMPORTACION</a:t>
              </a:r>
              <a:endParaRPr lang="es-ES" sz="15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7188" name="Group 53"/>
          <p:cNvGrpSpPr>
            <a:grpSpLocks/>
          </p:cNvGrpSpPr>
          <p:nvPr/>
        </p:nvGrpSpPr>
        <p:grpSpPr bwMode="auto">
          <a:xfrm>
            <a:off x="5867400" y="5300663"/>
            <a:ext cx="1871663" cy="1223962"/>
            <a:chOff x="4105" y="3294"/>
            <a:chExt cx="1179" cy="771"/>
          </a:xfrm>
        </p:grpSpPr>
        <p:pic>
          <p:nvPicPr>
            <p:cNvPr id="7200" name="Picture 44" descr="fol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5" y="3294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57" name="Text Box 45"/>
            <p:cNvSpPr txBox="1">
              <a:spLocks noChangeArrowheads="1"/>
            </p:cNvSpPr>
            <p:nvPr/>
          </p:nvSpPr>
          <p:spPr bwMode="auto">
            <a:xfrm>
              <a:off x="4365" y="3601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s-MX" sz="1500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</p:txBody>
        </p:sp>
      </p:grpSp>
      <p:sp>
        <p:nvSpPr>
          <p:cNvPr id="7189" name="Line 48"/>
          <p:cNvSpPr>
            <a:spLocks noChangeShapeType="1"/>
          </p:cNvSpPr>
          <p:nvPr/>
        </p:nvSpPr>
        <p:spPr bwMode="auto">
          <a:xfrm>
            <a:off x="971550" y="1482725"/>
            <a:ext cx="71532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7190" name="Picture 55" descr="fol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149725"/>
            <a:ext cx="18716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62" name="Text Box 56"/>
          <p:cNvSpPr txBox="1">
            <a:spLocks noChangeArrowheads="1"/>
          </p:cNvSpPr>
          <p:nvPr/>
        </p:nvSpPr>
        <p:spPr bwMode="auto">
          <a:xfrm>
            <a:off x="663575" y="4637088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s-MX" sz="1500" b="1">
              <a:solidFill>
                <a:srgbClr val="000000"/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7192" name="Text Box 57"/>
          <p:cNvSpPr txBox="1">
            <a:spLocks noChangeArrowheads="1"/>
          </p:cNvSpPr>
          <p:nvPr/>
        </p:nvSpPr>
        <p:spPr bwMode="auto">
          <a:xfrm>
            <a:off x="841375" y="4556125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500" b="1">
                <a:solidFill>
                  <a:srgbClr val="000000"/>
                </a:solidFill>
                <a:latin typeface="Verdana" pitchFamily="34" charset="0"/>
              </a:rPr>
              <a:t>APIM</a:t>
            </a:r>
            <a:endParaRPr lang="es-ES" sz="1500" b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193" name="Group 58"/>
          <p:cNvGrpSpPr>
            <a:grpSpLocks/>
          </p:cNvGrpSpPr>
          <p:nvPr/>
        </p:nvGrpSpPr>
        <p:grpSpPr bwMode="auto">
          <a:xfrm>
            <a:off x="7140575" y="4076700"/>
            <a:ext cx="2003425" cy="1223963"/>
            <a:chOff x="4272" y="709"/>
            <a:chExt cx="1262" cy="771"/>
          </a:xfrm>
        </p:grpSpPr>
        <p:pic>
          <p:nvPicPr>
            <p:cNvPr id="7197" name="Picture 59" descr="fold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2" y="709"/>
              <a:ext cx="1179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66" name="Text Box 60"/>
            <p:cNvSpPr txBox="1">
              <a:spLocks noChangeArrowheads="1"/>
            </p:cNvSpPr>
            <p:nvPr/>
          </p:nvSpPr>
          <p:spPr bwMode="auto">
            <a:xfrm>
              <a:off x="4592" y="1016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s-MX" sz="1500" b="1">
                <a:solidFill>
                  <a:srgbClr val="000000"/>
                </a:solidFill>
                <a:latin typeface="+mn-lt"/>
                <a:ea typeface="ＭＳ Ｐゴシック" pitchFamily="-112" charset="-128"/>
              </a:endParaRPr>
            </a:p>
          </p:txBody>
        </p:sp>
        <p:sp>
          <p:nvSpPr>
            <p:cNvPr id="7199" name="Text Box 61"/>
            <p:cNvSpPr txBox="1">
              <a:spLocks noChangeArrowheads="1"/>
            </p:cNvSpPr>
            <p:nvPr/>
          </p:nvSpPr>
          <p:spPr bwMode="auto">
            <a:xfrm>
              <a:off x="4272" y="802"/>
              <a:ext cx="126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500" b="1">
                  <a:solidFill>
                    <a:srgbClr val="000000"/>
                  </a:solidFill>
                  <a:latin typeface="Verdana" pitchFamily="34" charset="0"/>
                </a:rPr>
                <a:t>Conocimiento</a:t>
              </a:r>
            </a:p>
            <a:p>
              <a:r>
                <a:rPr lang="es-MX" sz="1500" b="1">
                  <a:solidFill>
                    <a:srgbClr val="000000"/>
                  </a:solidFill>
                  <a:latin typeface="Verdana" pitchFamily="34" charset="0"/>
                </a:rPr>
                <a:t>de embarque</a:t>
              </a:r>
              <a:endParaRPr lang="es-ES" sz="15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68668" name="Line 62"/>
          <p:cNvSpPr>
            <a:spLocks noChangeShapeType="1"/>
          </p:cNvSpPr>
          <p:nvPr/>
        </p:nvSpPr>
        <p:spPr bwMode="auto">
          <a:xfrm>
            <a:off x="1835150" y="3573463"/>
            <a:ext cx="1992313" cy="4318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68669" name="Line 63"/>
          <p:cNvSpPr>
            <a:spLocks noChangeShapeType="1"/>
          </p:cNvSpPr>
          <p:nvPr/>
        </p:nvSpPr>
        <p:spPr bwMode="auto">
          <a:xfrm flipH="1">
            <a:off x="5554663" y="3573463"/>
            <a:ext cx="1825625" cy="287337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PY" b="1">
              <a:latin typeface="+mn-lt"/>
              <a:ea typeface="ＭＳ Ｐゴシック" pitchFamily="-112" charset="-128"/>
            </a:endParaRPr>
          </a:p>
        </p:txBody>
      </p:sp>
      <p:sp>
        <p:nvSpPr>
          <p:cNvPr id="7196" name="61 CuadroTexto"/>
          <p:cNvSpPr txBox="1">
            <a:spLocks noChangeArrowheads="1"/>
          </p:cNvSpPr>
          <p:nvPr/>
        </p:nvSpPr>
        <p:spPr bwMode="auto">
          <a:xfrm>
            <a:off x="6459538" y="5616575"/>
            <a:ext cx="1465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Y" sz="1500" b="1">
                <a:solidFill>
                  <a:srgbClr val="000000"/>
                </a:solidFill>
                <a:latin typeface="Verdana" pitchFamily="34" charset="0"/>
              </a:rPr>
              <a:t>Certificado RESERVA DE CARGA FLUVIAL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8196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agen 7" descr="dos logos.ps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6281738"/>
            <a:ext cx="1209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Imagen 8" descr="pie de logos.ps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9413" y="61833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8202" name="Imagen 14" descr="nombre VUI.ps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6288" y="6413500"/>
            <a:ext cx="2295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698500" y="962025"/>
            <a:ext cx="7759700" cy="879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2900" b="1" smtClean="0">
                <a:solidFill>
                  <a:srgbClr val="AC1221"/>
                </a:solidFill>
                <a:ea typeface="ＭＳ Ｐゴシック" pitchFamily="-112" charset="-128"/>
              </a:rPr>
              <a:t>Aspectos relevantes de la Ventanilla Única del Importador en el Paraguay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09613" y="2098675"/>
            <a:ext cx="7688262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algn="just">
              <a:buFont typeface="Arial" pitchFamily="34" charset="0"/>
              <a:buChar char="•"/>
              <a:defRPr/>
            </a:pPr>
            <a:r>
              <a:rPr lang="es-PY" sz="2000">
                <a:latin typeface="+mn-lt"/>
                <a:ea typeface="ＭＳ Ｐゴシック" pitchFamily="-112" charset="-128"/>
              </a:rPr>
              <a:t>El VUI permite a las instituciones intervinientes en el proceso de importación, interactuar en forma coordinada con la DNA, en la gestión de los permisos, autorizaciones y certificaciones -en tiempo real- a través de un Sistema de “Gestión Electrónica” basado en Internet. </a:t>
            </a:r>
          </a:p>
          <a:p>
            <a:pPr lvl="1" indent="-457200" algn="just">
              <a:buFont typeface="Arial" pitchFamily="34" charset="0"/>
              <a:buChar char="•"/>
              <a:defRPr/>
            </a:pPr>
            <a:r>
              <a:rPr lang="es-PY" sz="2000">
                <a:latin typeface="+mn-lt"/>
                <a:ea typeface="ＭＳ Ｐゴシック" pitchFamily="-112" charset="-128"/>
              </a:rPr>
              <a:t>VUI es un sistema que  opera a través del sitio web de la institución </a:t>
            </a:r>
            <a:r>
              <a:rPr lang="es-PY" sz="2000">
                <a:latin typeface="+mn-lt"/>
                <a:ea typeface="ＭＳ Ｐゴシック" pitchFamily="-112" charset="-128"/>
                <a:hlinkClick r:id="rId8"/>
              </a:rPr>
              <a:t>www.aduana.gov.py</a:t>
            </a:r>
            <a:r>
              <a:rPr lang="es-PY" sz="2000">
                <a:latin typeface="+mn-lt"/>
                <a:ea typeface="ＭＳ Ｐゴシック" pitchFamily="-112" charset="-128"/>
              </a:rPr>
              <a:t> para que los importadores gestionen sus autorizaciones a través de Internet.</a:t>
            </a:r>
          </a:p>
          <a:p>
            <a:pPr lvl="1" indent="-457200" algn="just">
              <a:buFont typeface="Arial" pitchFamily="34" charset="0"/>
              <a:buChar char="•"/>
              <a:defRPr/>
            </a:pPr>
            <a:r>
              <a:rPr lang="es-PY" sz="2000">
                <a:latin typeface="+mn-lt"/>
                <a:ea typeface="ＭＳ Ｐゴシック" pitchFamily="-112" charset="-128"/>
              </a:rPr>
              <a:t>Este sistema está dirigido exclusivamente a las importaciones de mercancías que precisen autorizaciones extra aduaneras, simplificando y automatizando los trámites integrados al Sistema SOFIA.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9220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agen 7" descr="dos logos.ps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6281738"/>
            <a:ext cx="1209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n 8" descr="pie de logos.ps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9413" y="61833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9226" name="Imagen 14" descr="nombre VUI.ps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6288" y="6413500"/>
            <a:ext cx="2295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ítulo 1"/>
          <p:cNvSpPr>
            <a:spLocks noGrp="1"/>
          </p:cNvSpPr>
          <p:nvPr>
            <p:ph type="ctrTitle"/>
          </p:nvPr>
        </p:nvSpPr>
        <p:spPr>
          <a:xfrm>
            <a:off x="698500" y="793750"/>
            <a:ext cx="7759700" cy="879475"/>
          </a:xfrm>
        </p:spPr>
        <p:txBody>
          <a:bodyPr/>
          <a:lstStyle/>
          <a:p>
            <a:pPr eaLnBrk="1" hangingPunct="1"/>
            <a:r>
              <a:rPr lang="es-ES_tradnl" sz="2900" b="1" smtClean="0">
                <a:solidFill>
                  <a:srgbClr val="AC1221"/>
                </a:solidFill>
                <a:ea typeface="ＭＳ Ｐゴシック" pitchFamily="34" charset="-128"/>
              </a:rPr>
              <a:t>Instituciones vinculadas al VUI</a:t>
            </a:r>
          </a:p>
        </p:txBody>
      </p:sp>
      <p:grpSp>
        <p:nvGrpSpPr>
          <p:cNvPr id="9228" name="19 Grupo"/>
          <p:cNvGrpSpPr>
            <a:grpSpLocks/>
          </p:cNvGrpSpPr>
          <p:nvPr/>
        </p:nvGrpSpPr>
        <p:grpSpPr bwMode="auto">
          <a:xfrm>
            <a:off x="698500" y="1595438"/>
            <a:ext cx="6099175" cy="4456112"/>
            <a:chOff x="1600200" y="1703397"/>
            <a:chExt cx="5871411" cy="4302268"/>
          </a:xfrm>
        </p:grpSpPr>
        <p:pic>
          <p:nvPicPr>
            <p:cNvPr id="9231" name="Picture 2"/>
            <p:cNvPicPr>
              <a:picLocks noChangeAspect="1" noChangeArrowheads="1"/>
            </p:cNvPicPr>
            <p:nvPr/>
          </p:nvPicPr>
          <p:blipFill>
            <a:blip r:embed="rId8"/>
            <a:srcRect l="13158" t="11964" r="14865" b="15184"/>
            <a:stretch>
              <a:fillRect/>
            </a:stretch>
          </p:blipFill>
          <p:spPr bwMode="auto">
            <a:xfrm>
              <a:off x="1600200" y="1703397"/>
              <a:ext cx="5871411" cy="430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18 Rectángulo"/>
            <p:cNvSpPr/>
            <p:nvPr/>
          </p:nvSpPr>
          <p:spPr>
            <a:xfrm>
              <a:off x="1647575" y="1707995"/>
              <a:ext cx="5799584" cy="42961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6797675" y="2035175"/>
            <a:ext cx="1768475" cy="2154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PY" sz="2000" b="1">
                <a:solidFill>
                  <a:srgbClr val="AC1221"/>
                </a:solidFill>
                <a:latin typeface="+mj-lt"/>
                <a:ea typeface="ＭＳ Ｐゴシック" pitchFamily="-112" charset="-128"/>
                <a:cs typeface="ＭＳ Ｐゴシック" pitchFamily="-65" charset="-128"/>
              </a:rPr>
              <a:t>Primera Etapa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SENAVE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INFONA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SEAM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INAN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MARINA</a:t>
            </a:r>
          </a:p>
          <a:p>
            <a:pPr marL="180975" indent="-180975"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    MERCANTE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DINAVISA</a:t>
            </a:r>
            <a:endParaRPr lang="es-PY" sz="1600">
              <a:latin typeface="+mn-lt"/>
              <a:ea typeface="ＭＳ Ｐゴシック" pitchFamily="-112" charset="-128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794500" y="4305300"/>
            <a:ext cx="17684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>
                <a:solidFill>
                  <a:srgbClr val="AC1221"/>
                </a:solidFill>
                <a:latin typeface="+mj-lt"/>
                <a:ea typeface="ＭＳ Ｐゴシック" pitchFamily="-112" charset="-128"/>
                <a:cs typeface="ＭＳ Ｐゴシック" pitchFamily="-65" charset="-128"/>
              </a:rPr>
              <a:t>Segunda Etapa</a:t>
            </a:r>
            <a:endParaRPr lang="es-PY" sz="2000" b="1">
              <a:solidFill>
                <a:srgbClr val="AC1221"/>
              </a:solidFill>
              <a:latin typeface="+mj-lt"/>
              <a:ea typeface="ＭＳ Ｐゴシック" pitchFamily="-112" charset="-128"/>
              <a:cs typeface="ＭＳ Ｐゴシック" pitchFamily="-65" charset="-128"/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DIMABEL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SENAD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SENACSA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s-MX" sz="1600">
                <a:latin typeface="+mn-lt"/>
                <a:ea typeface="ＭＳ Ｐゴシック" pitchFamily="-112" charset="-128"/>
              </a:rPr>
              <a:t>OTRAS</a:t>
            </a:r>
            <a:endParaRPr lang="es-PY" sz="1600"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0244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Imagen 7" descr="dos logos.ps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6281738"/>
            <a:ext cx="1209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Imagen 8" descr="pie de logos.ps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9413" y="61833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10250" name="Imagen 14" descr="nombre VUI.ps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6288" y="6413500"/>
            <a:ext cx="2295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14 Rectángulo"/>
          <p:cNvSpPr>
            <a:spLocks noChangeArrowheads="1"/>
          </p:cNvSpPr>
          <p:nvPr/>
        </p:nvSpPr>
        <p:spPr bwMode="auto">
          <a:xfrm>
            <a:off x="1408113" y="1684338"/>
            <a:ext cx="6496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/>
            <a:r>
              <a:rPr lang="es-PY"/>
              <a:t/>
            </a:r>
            <a:br>
              <a:rPr lang="es-PY"/>
            </a:br>
            <a:endParaRPr lang="es-PY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711200" y="798513"/>
          <a:ext cx="7881937" cy="6145217"/>
        </p:xfrm>
        <a:graphic>
          <a:graphicData uri="http://schemas.openxmlformats.org/drawingml/2006/table">
            <a:tbl>
              <a:tblPr/>
              <a:tblGrid>
                <a:gridCol w="769322"/>
                <a:gridCol w="2251764"/>
                <a:gridCol w="1391637"/>
                <a:gridCol w="2540219"/>
                <a:gridCol w="928995"/>
              </a:tblGrid>
              <a:tr h="251288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88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smtClean="0">
                          <a:solidFill>
                            <a:srgbClr val="FFFFFF"/>
                          </a:solidFill>
                          <a:latin typeface="Arial"/>
                        </a:rPr>
                        <a:t>AUTORIZACIONES</a:t>
                      </a:r>
                      <a:r>
                        <a:rPr lang="es-PY" sz="1600" b="1" i="0" u="none" strike="noStrike" baseline="0" smtClean="0">
                          <a:solidFill>
                            <a:srgbClr val="FFFFFF"/>
                          </a:solidFill>
                          <a:latin typeface="Arial"/>
                        </a:rPr>
                        <a:t>  </a:t>
                      </a:r>
                      <a:r>
                        <a:rPr lang="es-PY" sz="1600" b="1" i="0" u="none" strike="noStrike" smtClean="0">
                          <a:solidFill>
                            <a:srgbClr val="FFFFFF"/>
                          </a:solidFill>
                          <a:latin typeface="Arial"/>
                        </a:rPr>
                        <a:t>POR </a:t>
                      </a:r>
                      <a:r>
                        <a:rPr lang="es-PY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ENTIDADES 2009 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485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15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ENTIDAD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Y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>
                          <a:latin typeface="Arial"/>
                        </a:rPr>
                        <a:t>DINAVISA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dirty="0" smtClean="0">
                          <a:latin typeface="Arial"/>
                        </a:rPr>
                        <a:t>24.929</a:t>
                      </a:r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>
                          <a:latin typeface="Arial"/>
                        </a:rPr>
                        <a:t>MAG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dirty="0" smtClean="0">
                          <a:latin typeface="Arial"/>
                        </a:rPr>
                        <a:t>10.368</a:t>
                      </a:r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 smtClean="0">
                          <a:solidFill>
                            <a:srgbClr val="FF0000"/>
                          </a:solidFill>
                          <a:latin typeface="Arial"/>
                        </a:rPr>
                        <a:t>SENAVE</a:t>
                      </a:r>
                      <a:endParaRPr lang="es-PY" sz="1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dirty="0" smtClean="0">
                          <a:latin typeface="Arial"/>
                        </a:rPr>
                        <a:t>8.220</a:t>
                      </a:r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>
                          <a:latin typeface="Arial"/>
                        </a:rPr>
                        <a:t>MIC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smtClean="0">
                          <a:latin typeface="Arial"/>
                        </a:rPr>
                        <a:t>7.424</a:t>
                      </a:r>
                      <a:endParaRPr lang="es-PY" sz="18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 smtClean="0">
                          <a:solidFill>
                            <a:srgbClr val="FF0000"/>
                          </a:solidFill>
                          <a:latin typeface="Arial"/>
                        </a:rPr>
                        <a:t>SEAM</a:t>
                      </a:r>
                      <a:endParaRPr lang="es-PY" sz="1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smtClean="0">
                          <a:latin typeface="Arial"/>
                        </a:rPr>
                        <a:t>6.360</a:t>
                      </a:r>
                      <a:endParaRPr lang="es-PY" sz="18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>
                          <a:latin typeface="Arial"/>
                        </a:rPr>
                        <a:t>INTN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>
                          <a:latin typeface="Arial"/>
                        </a:rPr>
                        <a:t>733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>
                          <a:latin typeface="Arial"/>
                        </a:rPr>
                        <a:t>SENACSA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>
                          <a:latin typeface="Arial"/>
                        </a:rPr>
                        <a:t>453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>
                          <a:latin typeface="Arial"/>
                        </a:rPr>
                        <a:t>DIMABEL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>
                          <a:latin typeface="Arial"/>
                        </a:rPr>
                        <a:t>272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 smtClean="0">
                          <a:solidFill>
                            <a:srgbClr val="FF0000"/>
                          </a:solidFill>
                          <a:latin typeface="Arial"/>
                        </a:rPr>
                        <a:t>INFONA</a:t>
                      </a:r>
                      <a:endParaRPr lang="es-PY" sz="18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>
                          <a:latin typeface="Arial"/>
                        </a:rPr>
                        <a:t>134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800" b="0" i="0" u="none" strike="noStrike">
                          <a:latin typeface="Arial"/>
                        </a:rPr>
                        <a:t>DINAC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>
                          <a:latin typeface="Arial"/>
                        </a:rPr>
                        <a:t>109</a:t>
                      </a: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019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Y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800" b="0" i="0" u="none" strike="noStrike" smtClean="0">
                          <a:latin typeface="Arial"/>
                        </a:rPr>
                        <a:t>59.002</a:t>
                      </a:r>
                      <a:endParaRPr lang="es-PY" sz="18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PY" sz="1800"/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PY" sz="1800"/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41"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PY" sz="1800"/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latin typeface="Arial"/>
                      </a:endParaRPr>
                    </a:p>
                  </a:txBody>
                  <a:tcPr marL="9526" marR="9526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11188"/>
            <a:ext cx="9144000" cy="163512"/>
          </a:xfrm>
          <a:prstGeom prst="rect">
            <a:avLst/>
          </a:prstGeom>
          <a:solidFill>
            <a:srgbClr val="AC1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1267" name="Título 1"/>
          <p:cNvSpPr>
            <a:spLocks noGrp="1"/>
          </p:cNvSpPr>
          <p:nvPr>
            <p:ph type="ctrTitle"/>
          </p:nvPr>
        </p:nvSpPr>
        <p:spPr>
          <a:xfrm>
            <a:off x="698500" y="769938"/>
            <a:ext cx="7735888" cy="879475"/>
          </a:xfrm>
        </p:spPr>
        <p:txBody>
          <a:bodyPr/>
          <a:lstStyle/>
          <a:p>
            <a:pPr eaLnBrk="1" hangingPunct="1"/>
            <a:r>
              <a:rPr lang="es-ES_tradnl" sz="2900" b="1" smtClean="0">
                <a:solidFill>
                  <a:srgbClr val="AC1221"/>
                </a:solidFill>
                <a:ea typeface="ＭＳ Ｐゴシック" pitchFamily="34" charset="-128"/>
              </a:rPr>
              <a:t>Principales Beneficios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084888"/>
            <a:ext cx="9144000" cy="773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Y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1269" name="Imagen 5" descr="web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50825"/>
            <a:ext cx="18764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Imagen 6" descr="py importa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025" y="274638"/>
            <a:ext cx="1414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Imagen 7" descr="dos logos.ps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6281738"/>
            <a:ext cx="1209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Imagen 8" descr="pie de logos.ps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9413" y="6183313"/>
            <a:ext cx="299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0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456613" y="769938"/>
            <a:ext cx="692150" cy="53308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>
                <a:solidFill>
                  <a:srgbClr val="FFFFFF"/>
                </a:solidFill>
                <a:ea typeface="ＭＳ Ｐゴシック" pitchFamily="-112" charset="-128"/>
              </a:rPr>
              <a:t> </a:t>
            </a:r>
          </a:p>
        </p:txBody>
      </p:sp>
      <p:pic>
        <p:nvPicPr>
          <p:cNvPr id="11275" name="Imagen 14" descr="nombre VUI.ps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6288" y="6413500"/>
            <a:ext cx="2295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1119188" y="1671638"/>
            <a:ext cx="67738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Ventanilla única: </a:t>
            </a:r>
            <a:r>
              <a:rPr lang="es-PY" sz="2000">
                <a:latin typeface="+mn-lt"/>
                <a:ea typeface="ＭＳ Ｐゴシック" pitchFamily="-112" charset="-128"/>
              </a:rPr>
              <a:t>Una ventanilla electrónica ÚNICA para procesamiento de operaciones, mediante previa autorización.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Información clara:</a:t>
            </a:r>
            <a:r>
              <a:rPr lang="es-PY" sz="2000">
                <a:latin typeface="+mn-lt"/>
                <a:ea typeface="ＭＳ Ｐゴシック" pitchFamily="-112" charset="-128"/>
              </a:rPr>
              <a:t> Identificación</a:t>
            </a:r>
            <a:r>
              <a:rPr lang="es-PY">
                <a:latin typeface="+mn-lt"/>
                <a:ea typeface="ＭＳ Ｐゴシック" pitchFamily="-112" charset="-128"/>
              </a:rPr>
              <a:t> </a:t>
            </a:r>
            <a:r>
              <a:rPr lang="es-PY" sz="2000">
                <a:latin typeface="+mn-lt"/>
                <a:ea typeface="ＭＳ Ｐゴシック" pitchFamily="-112" charset="-128"/>
              </a:rPr>
              <a:t>de toda la documentación que interviene en el proceso de importación.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Más sencillo: </a:t>
            </a:r>
            <a:r>
              <a:rPr lang="es-PY" sz="2000">
                <a:latin typeface="+mn-lt"/>
                <a:ea typeface="ＭＳ Ｐゴシック" pitchFamily="-112" charset="-128"/>
              </a:rPr>
              <a:t>Simplificación de procesos, trámites y documentos.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Mayor eficiencia:</a:t>
            </a:r>
            <a:r>
              <a:rPr lang="es-PY" sz="2000">
                <a:latin typeface="+mn-lt"/>
                <a:ea typeface="ＭＳ Ｐゴシック" pitchFamily="-112" charset="-128"/>
              </a:rPr>
              <a:t> Disminución del tiempo y costo de los procesos aduaneros afectados por los tiempos de otras instituciones.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s-PY" sz="2000" b="1">
                <a:latin typeface="+mn-lt"/>
                <a:ea typeface="ＭＳ Ｐゴシック" pitchFamily="-112" charset="-128"/>
              </a:rPr>
              <a:t>Seguro:</a:t>
            </a:r>
            <a:r>
              <a:rPr lang="es-PY" sz="2000">
                <a:latin typeface="+mn-lt"/>
                <a:ea typeface="ＭＳ Ｐゴシック" pitchFamily="-112" charset="-128"/>
              </a:rPr>
              <a:t> Mayor seguridad en las autorizaciones al eliminar la posibilidad de falsificaciones.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785</Words>
  <Application>Microsoft Office PowerPoint</Application>
  <PresentationFormat>Presentación en pantalla (4:3)</PresentationFormat>
  <Paragraphs>178</Paragraphs>
  <Slides>17</Slides>
  <Notes>17</Notes>
  <HiddenSlides>0</HiddenSlides>
  <MMClips>1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Tema de Office</vt:lpstr>
      <vt:lpstr>C:\Documents and Settings\EEE PC\Escritorio\viaje a Peru VUI\DNA\VUI\presentacion vui\Despacho.pdf</vt:lpstr>
      <vt:lpstr>Visio</vt:lpstr>
      <vt:lpstr>Diapositiva 1</vt:lpstr>
      <vt:lpstr>Definición </vt:lpstr>
      <vt:lpstr> Síntesis de la Definición</vt:lpstr>
      <vt:lpstr>Diapositiva 4</vt:lpstr>
      <vt:lpstr>Diapositiva 5</vt:lpstr>
      <vt:lpstr>Aspectos relevantes de la Ventanilla Única del Importador en el Paraguay</vt:lpstr>
      <vt:lpstr>Instituciones vinculadas al VUI</vt:lpstr>
      <vt:lpstr>Diapositiva 8</vt:lpstr>
      <vt:lpstr>Principales Beneficios</vt:lpstr>
      <vt:lpstr>Principales Beneficios</vt:lpstr>
      <vt:lpstr>Diapositiva 11</vt:lpstr>
      <vt:lpstr>Diapositiva 12</vt:lpstr>
      <vt:lpstr>Acceso al VUI</vt:lpstr>
      <vt:lpstr>Diapositiva 14</vt:lpstr>
      <vt:lpstr>Diapositiva 15</vt:lpstr>
      <vt:lpstr>Diapositiva 16</vt:lpstr>
      <vt:lpstr>Diapositiva 17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Títulos</dc:title>
  <dc:creator>Manu Gonzalez</dc:creator>
  <cp:lastModifiedBy>Li</cp:lastModifiedBy>
  <cp:revision>159</cp:revision>
  <dcterms:created xsi:type="dcterms:W3CDTF">2010-07-15T16:01:48Z</dcterms:created>
  <dcterms:modified xsi:type="dcterms:W3CDTF">2010-11-10T20:26:20Z</dcterms:modified>
</cp:coreProperties>
</file>